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6" r:id="rId4"/>
    <p:sldId id="265" r:id="rId5"/>
    <p:sldId id="257" r:id="rId6"/>
    <p:sldId id="260" r:id="rId7"/>
    <p:sldId id="267" r:id="rId8"/>
    <p:sldId id="26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0" d="100"/>
          <a:sy n="60" d="100"/>
        </p:scale>
        <p:origin x="84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31F18-4075-60CD-BB70-DB1A8F215FB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4DF1949-B76E-11B1-0EC8-D8C48FBA6B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A4419BB-5853-E7B5-519B-236CB7F4D134}"/>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5" name="Footer Placeholder 4">
            <a:extLst>
              <a:ext uri="{FF2B5EF4-FFF2-40B4-BE49-F238E27FC236}">
                <a16:creationId xmlns:a16="http://schemas.microsoft.com/office/drawing/2014/main" id="{04BC6A80-8F2A-F515-5344-5C79D5B4C72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899300-593D-4BA8-0C61-638C986FE68D}"/>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2176450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64F8C-892D-F8D8-AD5E-BF93699D53A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A99CCFE-AAD7-247A-1188-33CB85BEA3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90BD625-9361-92FB-AD31-DAC4BD211ECB}"/>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5" name="Footer Placeholder 4">
            <a:extLst>
              <a:ext uri="{FF2B5EF4-FFF2-40B4-BE49-F238E27FC236}">
                <a16:creationId xmlns:a16="http://schemas.microsoft.com/office/drawing/2014/main" id="{F5F35C11-D8D4-DBE5-F16D-AAA529A7E2D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FAC6624-D697-20E6-632C-192C075666A9}"/>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1093931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EB5FCF-D4C7-FE52-A2A0-F6E8ACC7E04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F7E5970-3133-952C-50E7-C8CFDCC8B71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DA1FFF4-765E-7B6D-C8CE-997713810241}"/>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5" name="Footer Placeholder 4">
            <a:extLst>
              <a:ext uri="{FF2B5EF4-FFF2-40B4-BE49-F238E27FC236}">
                <a16:creationId xmlns:a16="http://schemas.microsoft.com/office/drawing/2014/main" id="{54719008-D73D-0EBB-820B-EB906B7AA7B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EB62AFA-A863-1916-3C41-537474271319}"/>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1675544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247E9-C3AD-7D40-26FC-348F749181B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FE6D2B-CD67-6691-A67B-847EA05634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496B2B4-9916-E916-11D4-BEFA4F51DB67}"/>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5" name="Footer Placeholder 4">
            <a:extLst>
              <a:ext uri="{FF2B5EF4-FFF2-40B4-BE49-F238E27FC236}">
                <a16:creationId xmlns:a16="http://schemas.microsoft.com/office/drawing/2014/main" id="{4AAF3A28-1957-8BFA-9D18-2FBD1DF4716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35D1D21-C543-9995-F556-15D653C711F3}"/>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717842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90CF6-A8B5-B275-7271-5281336B960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B6420B8-9BA8-1610-0D93-A7008F3D815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E07A2D-690C-226C-207F-B5D8894A6D24}"/>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5" name="Footer Placeholder 4">
            <a:extLst>
              <a:ext uri="{FF2B5EF4-FFF2-40B4-BE49-F238E27FC236}">
                <a16:creationId xmlns:a16="http://schemas.microsoft.com/office/drawing/2014/main" id="{E6679C81-CD1A-1CDF-18A8-5776453028E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72791F4-B320-061B-B268-91776FCF4FDC}"/>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1023179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30355-7D18-C9D8-6C1E-56E8C2298B8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D1E6EFD-61FC-B282-8A63-CCCEE38A44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F5DBB56-38C5-2D1F-C73C-8F3DCDB3FA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AFA1869-A2B4-1FB6-5E7F-B7A8EA878304}"/>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6" name="Footer Placeholder 5">
            <a:extLst>
              <a:ext uri="{FF2B5EF4-FFF2-40B4-BE49-F238E27FC236}">
                <a16:creationId xmlns:a16="http://schemas.microsoft.com/office/drawing/2014/main" id="{65315317-B4DB-4BF2-5995-F6E401056D2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FD5503C-DA97-71ED-18F7-8EEFAF15AC4C}"/>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1701974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493B7-47DA-1F16-084C-429E992D59D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4A3DC79-3648-C1C9-E0CE-2D4B763379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BA585D-FC32-A35A-8049-DCCBA40389C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6A364F7-D423-48F9-8C9F-7F7F9F8BD6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D8C9C8-B6B4-FA9B-D526-DF04ECD6B7A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2BF23E6-93B0-FD5D-D7B3-1D75691C7A7E}"/>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8" name="Footer Placeholder 7">
            <a:extLst>
              <a:ext uri="{FF2B5EF4-FFF2-40B4-BE49-F238E27FC236}">
                <a16:creationId xmlns:a16="http://schemas.microsoft.com/office/drawing/2014/main" id="{EE50372B-C175-A04B-C794-3B5C7D6B793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064324E-8BD2-7408-416F-D0B4F3391774}"/>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1617172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BE897-2C81-1082-4B8A-CCF2EA953AD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003286C-6719-B2E3-3F69-43682FE28742}"/>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4" name="Footer Placeholder 3">
            <a:extLst>
              <a:ext uri="{FF2B5EF4-FFF2-40B4-BE49-F238E27FC236}">
                <a16:creationId xmlns:a16="http://schemas.microsoft.com/office/drawing/2014/main" id="{248773CA-CE4E-06D9-96F0-3DEE5D668F3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EACE840-3F33-2B45-A2B2-77EF533491FD}"/>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6697669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D9FAF1-D0A4-5A72-0886-D547D530888D}"/>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3" name="Footer Placeholder 2">
            <a:extLst>
              <a:ext uri="{FF2B5EF4-FFF2-40B4-BE49-F238E27FC236}">
                <a16:creationId xmlns:a16="http://schemas.microsoft.com/office/drawing/2014/main" id="{7F09B4CE-95D7-49DE-144F-7813C725778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9FB1FBC-1BB9-D73F-6542-70A026C6DD81}"/>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3196041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BF732-3677-A003-171F-ACF214B232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9ED08D8-9D03-0BFE-01A8-88AE01A8EC7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E0AC7D5-67AF-AD44-C164-688D945177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C0F5D08-7CBC-D42F-A1FD-6BBC0C5C718A}"/>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6" name="Footer Placeholder 5">
            <a:extLst>
              <a:ext uri="{FF2B5EF4-FFF2-40B4-BE49-F238E27FC236}">
                <a16:creationId xmlns:a16="http://schemas.microsoft.com/office/drawing/2014/main" id="{8700D9ED-0C31-B470-8E5D-26B726E7844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038344F-3066-6ED3-BE5E-0659C5DF6804}"/>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3363020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6B0DA-B2E1-24C9-2AA9-40F027EF1B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B2678DB-3286-9BD8-223B-C9F49DF19A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5225F7F-46B3-030F-8401-AC57F5AC1A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0DB9073-3F16-09BA-8287-2544B7A48710}"/>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6" name="Footer Placeholder 5">
            <a:extLst>
              <a:ext uri="{FF2B5EF4-FFF2-40B4-BE49-F238E27FC236}">
                <a16:creationId xmlns:a16="http://schemas.microsoft.com/office/drawing/2014/main" id="{8D7C71A2-3705-6FAB-4ACC-91A7AF508DE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7E537A4-904B-5EBD-A202-5AEE03062674}"/>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1037825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0C47DD-A1CA-8F2A-EB09-9BF99CFA272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7CD69B3-81C4-0299-C05D-45C5F6013C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CE8C8B4-0334-2DB6-A2E1-25169C08AB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1F47974-9169-471A-88AD-BE6CB5E6CAD1}" type="datetimeFigureOut">
              <a:rPr lang="en-GB" smtClean="0"/>
              <a:t>04/09/2025</a:t>
            </a:fld>
            <a:endParaRPr lang="en-GB"/>
          </a:p>
        </p:txBody>
      </p:sp>
      <p:sp>
        <p:nvSpPr>
          <p:cNvPr id="5" name="Footer Placeholder 4">
            <a:extLst>
              <a:ext uri="{FF2B5EF4-FFF2-40B4-BE49-F238E27FC236}">
                <a16:creationId xmlns:a16="http://schemas.microsoft.com/office/drawing/2014/main" id="{BAB61260-EFF1-BEFF-CED0-187E143480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4C1CB1BF-C59E-108E-865C-951502BAFC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C0A0E6B-2514-4F2A-94E0-4A05AD0263FC}" type="slidenum">
              <a:rPr lang="en-GB" smtClean="0"/>
              <a:t>‹#›</a:t>
            </a:fld>
            <a:endParaRPr lang="en-GB"/>
          </a:p>
        </p:txBody>
      </p:sp>
      <p:sp>
        <p:nvSpPr>
          <p:cNvPr id="7" name="Date Placeholder 3">
            <a:extLst>
              <a:ext uri="{FF2B5EF4-FFF2-40B4-BE49-F238E27FC236}">
                <a16:creationId xmlns:a16="http://schemas.microsoft.com/office/drawing/2014/main" id="{BB561A84-1C61-4B16-AA7A-DB7E70980F81}"/>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0EDD060-7686-4182-88FC-FC6F0042F315}" type="datetimeFigureOut">
              <a:rPr lang="en-GB" smtClean="0"/>
              <a:pPr/>
              <a:t>04/09/2025</a:t>
            </a:fld>
            <a:endParaRPr lang="en-GB"/>
          </a:p>
        </p:txBody>
      </p:sp>
      <p:sp>
        <p:nvSpPr>
          <p:cNvPr id="8" name="Slide Number Placeholder 5">
            <a:extLst>
              <a:ext uri="{FF2B5EF4-FFF2-40B4-BE49-F238E27FC236}">
                <a16:creationId xmlns:a16="http://schemas.microsoft.com/office/drawing/2014/main" id="{01069F37-CAB2-87DB-B29A-E1EE3D25C8DE}"/>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015A525-766D-4717-AE78-CEF784F27558}" type="slidenum">
              <a:rPr lang="en-GB" smtClean="0"/>
              <a:pPr/>
              <a:t>‹#›</a:t>
            </a:fld>
            <a:endParaRPr lang="en-GB"/>
          </a:p>
        </p:txBody>
      </p:sp>
      <p:sp>
        <p:nvSpPr>
          <p:cNvPr id="9" name="Rectangle 8">
            <a:extLst>
              <a:ext uri="{FF2B5EF4-FFF2-40B4-BE49-F238E27FC236}">
                <a16:creationId xmlns:a16="http://schemas.microsoft.com/office/drawing/2014/main" id="{24DC5419-C77B-78F0-CDAC-66E8D0D18FD3}"/>
              </a:ext>
            </a:extLst>
          </p:cNvPr>
          <p:cNvSpPr/>
          <p:nvPr userDrawn="1"/>
        </p:nvSpPr>
        <p:spPr>
          <a:xfrm>
            <a:off x="0" y="6300156"/>
            <a:ext cx="12192000" cy="557844"/>
          </a:xfrm>
          <a:prstGeom prst="rect">
            <a:avLst/>
          </a:prstGeom>
          <a:solidFill>
            <a:schemeClr val="tx1"/>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white text on a black background&#10;&#10;Description automatically generated">
            <a:extLst>
              <a:ext uri="{FF2B5EF4-FFF2-40B4-BE49-F238E27FC236}">
                <a16:creationId xmlns:a16="http://schemas.microsoft.com/office/drawing/2014/main" id="{6E84EED4-DB41-0011-531D-E76026341C0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2077" y="6300156"/>
            <a:ext cx="1013709" cy="536438"/>
          </a:xfrm>
          <a:prstGeom prst="rect">
            <a:avLst/>
          </a:prstGeom>
        </p:spPr>
      </p:pic>
      <p:sp>
        <p:nvSpPr>
          <p:cNvPr id="11" name="TextBox 10">
            <a:extLst>
              <a:ext uri="{FF2B5EF4-FFF2-40B4-BE49-F238E27FC236}">
                <a16:creationId xmlns:a16="http://schemas.microsoft.com/office/drawing/2014/main" id="{AC651E7A-BB6A-1BD5-B273-CC60CD51F146}"/>
              </a:ext>
            </a:extLst>
          </p:cNvPr>
          <p:cNvSpPr txBox="1"/>
          <p:nvPr userDrawn="1"/>
        </p:nvSpPr>
        <p:spPr>
          <a:xfrm>
            <a:off x="8602699" y="6403305"/>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12" name="TextBox 11">
            <a:extLst>
              <a:ext uri="{FF2B5EF4-FFF2-40B4-BE49-F238E27FC236}">
                <a16:creationId xmlns:a16="http://schemas.microsoft.com/office/drawing/2014/main" id="{AC634999-5C85-ED15-0BFF-23745CCFCB7E}"/>
              </a:ext>
            </a:extLst>
          </p:cNvPr>
          <p:cNvSpPr txBox="1"/>
          <p:nvPr userDrawn="1"/>
        </p:nvSpPr>
        <p:spPr>
          <a:xfrm>
            <a:off x="3791393" y="6431994"/>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2025</a:t>
            </a:r>
          </a:p>
        </p:txBody>
      </p:sp>
      <p:pic>
        <p:nvPicPr>
          <p:cNvPr id="13" name="Picture 2" descr="Facebook Logos PNG images free download">
            <a:extLst>
              <a:ext uri="{FF2B5EF4-FFF2-40B4-BE49-F238E27FC236}">
                <a16:creationId xmlns:a16="http://schemas.microsoft.com/office/drawing/2014/main" id="{F2340128-7465-E14F-BFF7-AE51C1D82025}"/>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626775" y="6403305"/>
            <a:ext cx="412898" cy="412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03991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6B82355-3811-612C-15A3-14ADB61440EF}"/>
              </a:ext>
            </a:extLst>
          </p:cNvPr>
          <p:cNvSpPr txBox="1"/>
          <p:nvPr/>
        </p:nvSpPr>
        <p:spPr>
          <a:xfrm>
            <a:off x="179512" y="231334"/>
            <a:ext cx="6682740" cy="830997"/>
          </a:xfrm>
          <a:prstGeom prst="rect">
            <a:avLst/>
          </a:prstGeom>
          <a:noFill/>
        </p:spPr>
        <p:txBody>
          <a:bodyPr wrap="square" rtlCol="0">
            <a:spAutoFit/>
          </a:bodyPr>
          <a:lstStyle/>
          <a:p>
            <a:r>
              <a:rPr lang="en-GB" sz="2400" dirty="0">
                <a:latin typeface="Segoe UI Black" panose="020B0A02040204020203" pitchFamily="34" charset="0"/>
                <a:ea typeface="Segoe UI Black" panose="020B0A02040204020203" pitchFamily="34" charset="0"/>
              </a:rPr>
              <a:t>Lesson 1: Computing devices</a:t>
            </a:r>
          </a:p>
          <a:p>
            <a:r>
              <a:rPr lang="en-GB" sz="2400" dirty="0">
                <a:latin typeface="Segoe UI Black" panose="020B0A02040204020203" pitchFamily="34" charset="0"/>
                <a:ea typeface="Segoe UI Black" panose="020B0A02040204020203" pitchFamily="34" charset="0"/>
              </a:rPr>
              <a:t>WJEC Vocational ICT Level 1 and 2</a:t>
            </a:r>
          </a:p>
        </p:txBody>
      </p:sp>
      <p:sp>
        <p:nvSpPr>
          <p:cNvPr id="5" name="TextBox 4">
            <a:extLst>
              <a:ext uri="{FF2B5EF4-FFF2-40B4-BE49-F238E27FC236}">
                <a16:creationId xmlns:a16="http://schemas.microsoft.com/office/drawing/2014/main" id="{7788A5E4-AD4A-B262-B178-64F6847A8A95}"/>
              </a:ext>
            </a:extLst>
          </p:cNvPr>
          <p:cNvSpPr txBox="1"/>
          <p:nvPr/>
        </p:nvSpPr>
        <p:spPr>
          <a:xfrm>
            <a:off x="6862252" y="269042"/>
            <a:ext cx="1786269" cy="369332"/>
          </a:xfrm>
          <a:prstGeom prst="rect">
            <a:avLst/>
          </a:prstGeom>
          <a:noFill/>
        </p:spPr>
        <p:txBody>
          <a:bodyPr wrap="square" rtlCol="0">
            <a:spAutoFit/>
          </a:bodyPr>
          <a:lstStyle/>
          <a:p>
            <a:r>
              <a:rPr lang="en-GB" b="1" dirty="0">
                <a:latin typeface="Segoe UI Variable Text" pitchFamily="2" charset="0"/>
              </a:rPr>
              <a:t>Name: </a:t>
            </a:r>
          </a:p>
        </p:txBody>
      </p:sp>
      <p:sp>
        <p:nvSpPr>
          <p:cNvPr id="6" name="TextBox 5">
            <a:extLst>
              <a:ext uri="{FF2B5EF4-FFF2-40B4-BE49-F238E27FC236}">
                <a16:creationId xmlns:a16="http://schemas.microsoft.com/office/drawing/2014/main" id="{95E82E37-3257-967A-A0D5-EC29056520CD}"/>
              </a:ext>
            </a:extLst>
          </p:cNvPr>
          <p:cNvSpPr txBox="1"/>
          <p:nvPr/>
        </p:nvSpPr>
        <p:spPr>
          <a:xfrm>
            <a:off x="6862252" y="758508"/>
            <a:ext cx="1786269" cy="369332"/>
          </a:xfrm>
          <a:prstGeom prst="rect">
            <a:avLst/>
          </a:prstGeom>
          <a:noFill/>
        </p:spPr>
        <p:txBody>
          <a:bodyPr wrap="square" rtlCol="0">
            <a:spAutoFit/>
          </a:bodyPr>
          <a:lstStyle/>
          <a:p>
            <a:r>
              <a:rPr lang="en-GB" b="1" dirty="0">
                <a:latin typeface="Segoe UI Variable Text" pitchFamily="2" charset="0"/>
              </a:rPr>
              <a:t>Class/Teacher:</a:t>
            </a:r>
          </a:p>
        </p:txBody>
      </p:sp>
      <p:graphicFrame>
        <p:nvGraphicFramePr>
          <p:cNvPr id="7" name="Table 6">
            <a:extLst>
              <a:ext uri="{FF2B5EF4-FFF2-40B4-BE49-F238E27FC236}">
                <a16:creationId xmlns:a16="http://schemas.microsoft.com/office/drawing/2014/main" id="{AB6ED4EC-8528-8525-C116-4AD8C6B028AF}"/>
              </a:ext>
            </a:extLst>
          </p:cNvPr>
          <p:cNvGraphicFramePr>
            <a:graphicFrameLocks noGrp="1"/>
          </p:cNvGraphicFramePr>
          <p:nvPr>
            <p:extLst>
              <p:ext uri="{D42A27DB-BD31-4B8C-83A1-F6EECF244321}">
                <p14:modId xmlns:p14="http://schemas.microsoft.com/office/powerpoint/2010/main" val="4233800858"/>
              </p:ext>
            </p:extLst>
          </p:nvPr>
        </p:nvGraphicFramePr>
        <p:xfrm>
          <a:off x="291140" y="1674724"/>
          <a:ext cx="6682740" cy="3413760"/>
        </p:xfrm>
        <a:graphic>
          <a:graphicData uri="http://schemas.openxmlformats.org/drawingml/2006/table">
            <a:tbl>
              <a:tblPr/>
              <a:tblGrid>
                <a:gridCol w="5193257">
                  <a:extLst>
                    <a:ext uri="{9D8B030D-6E8A-4147-A177-3AD203B41FA5}">
                      <a16:colId xmlns:a16="http://schemas.microsoft.com/office/drawing/2014/main" val="1532144605"/>
                    </a:ext>
                  </a:extLst>
                </a:gridCol>
                <a:gridCol w="1489483">
                  <a:extLst>
                    <a:ext uri="{9D8B030D-6E8A-4147-A177-3AD203B41FA5}">
                      <a16:colId xmlns:a16="http://schemas.microsoft.com/office/drawing/2014/main" val="3421831758"/>
                    </a:ext>
                  </a:extLst>
                </a:gridCol>
              </a:tblGrid>
              <a:tr h="241300">
                <a:tc>
                  <a:txBody>
                    <a:bodyPr/>
                    <a:lstStyle/>
                    <a:p>
                      <a:pPr algn="l" fontAlgn="base"/>
                      <a:r>
                        <a:rPr lang="en-GB" sz="1600" b="1" i="0" dirty="0">
                          <a:solidFill>
                            <a:srgbClr val="000000"/>
                          </a:solidFill>
                          <a:effectLst/>
                          <a:latin typeface="Segoe UI Variable Text" pitchFamily="2" charset="0"/>
                        </a:rPr>
                        <a:t>Specification point</a:t>
                      </a:r>
                      <a:endParaRPr lang="en-GB" sz="20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ase"/>
                      <a:r>
                        <a:rPr lang="en-GB" sz="1600" b="1" i="0" dirty="0">
                          <a:solidFill>
                            <a:srgbClr val="000000"/>
                          </a:solidFill>
                          <a:effectLst/>
                          <a:latin typeface="Segoe UI Variable Text" pitchFamily="2" charset="0"/>
                        </a:rPr>
                        <a:t>Complete</a:t>
                      </a:r>
                      <a:r>
                        <a:rPr lang="en-GB" sz="1600" b="0" i="0" dirty="0">
                          <a:solidFill>
                            <a:srgbClr val="000000"/>
                          </a:solidFill>
                          <a:effectLst/>
                          <a:latin typeface="Segoe UI Variable Text" pitchFamily="2" charset="0"/>
                        </a:rPr>
                        <a:t>​</a:t>
                      </a:r>
                      <a:endParaRPr lang="en-GB" sz="20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5734241"/>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Different types of mouse. (Task 1)</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r>
                        <a:rPr lang="en-GB" sz="1600" b="0" i="0" dirty="0">
                          <a:solidFill>
                            <a:srgbClr val="000000"/>
                          </a:solidFill>
                          <a:effectLst/>
                          <a:latin typeface="Segoe UI Variable Text" pitchFamily="2" charset="0"/>
                        </a:rPr>
                        <a:t>​</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2869665"/>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Different types of keyboard.  (Task 2)</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endParaRPr lang="en-GB" sz="16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367288"/>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Different types of scanners and how they’re used for a given scenario. (Task 3)</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endParaRPr lang="en-GB" sz="16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7423893"/>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Identify the use of different input devices for a specific purpose. (Task 4)</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endParaRPr lang="en-GB" sz="16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8519906"/>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Identify the use of different readers. (Task 5)</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endParaRPr lang="en-GB" sz="16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4215521"/>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Identify and explain the use of different sensors. (Task 6)</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endParaRPr lang="en-GB" sz="16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2701350"/>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Describe the characteristics of different types of printers. </a:t>
                      </a:r>
                      <a:r>
                        <a:rPr lang="en-GB" sz="1600" b="0" i="0">
                          <a:solidFill>
                            <a:srgbClr val="000000"/>
                          </a:solidFill>
                          <a:effectLst/>
                          <a:latin typeface="Segoe UI Variable Text" pitchFamily="2" charset="0"/>
                        </a:rPr>
                        <a:t>(Task 7)</a:t>
                      </a:r>
                      <a:endParaRPr lang="en-GB" sz="16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endParaRPr lang="en-GB" sz="16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3783262"/>
                  </a:ext>
                </a:extLst>
              </a:tr>
            </a:tbl>
          </a:graphicData>
        </a:graphic>
      </p:graphicFrame>
      <p:sp>
        <p:nvSpPr>
          <p:cNvPr id="8" name="Rectangle 7">
            <a:extLst>
              <a:ext uri="{FF2B5EF4-FFF2-40B4-BE49-F238E27FC236}">
                <a16:creationId xmlns:a16="http://schemas.microsoft.com/office/drawing/2014/main" id="{F64534E1-EC60-0B80-12A6-83BAB22AE429}"/>
              </a:ext>
            </a:extLst>
          </p:cNvPr>
          <p:cNvSpPr/>
          <p:nvPr/>
        </p:nvSpPr>
        <p:spPr>
          <a:xfrm>
            <a:off x="7317652" y="1674724"/>
            <a:ext cx="4309123" cy="326135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Teacher feedback/comments:</a:t>
            </a:r>
          </a:p>
        </p:txBody>
      </p:sp>
      <p:sp>
        <p:nvSpPr>
          <p:cNvPr id="9" name="Rectangle 8">
            <a:extLst>
              <a:ext uri="{FF2B5EF4-FFF2-40B4-BE49-F238E27FC236}">
                <a16:creationId xmlns:a16="http://schemas.microsoft.com/office/drawing/2014/main" id="{CAC4852E-E952-3E7A-03BF-935B0786D432}"/>
              </a:ext>
            </a:extLst>
          </p:cNvPr>
          <p:cNvSpPr/>
          <p:nvPr/>
        </p:nvSpPr>
        <p:spPr>
          <a:xfrm>
            <a:off x="8602698" y="187768"/>
            <a:ext cx="3230525" cy="412898"/>
          </a:xfrm>
          <a:prstGeom prst="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600" dirty="0">
              <a:solidFill>
                <a:schemeClr val="tx1"/>
              </a:solidFill>
              <a:latin typeface="Segoe UI" panose="020B0502040204020203" pitchFamily="34" charset="0"/>
              <a:cs typeface="Segoe UI" panose="020B0502040204020203" pitchFamily="34" charset="0"/>
            </a:endParaRPr>
          </a:p>
        </p:txBody>
      </p:sp>
      <p:sp>
        <p:nvSpPr>
          <p:cNvPr id="10" name="Rectangle 9">
            <a:extLst>
              <a:ext uri="{FF2B5EF4-FFF2-40B4-BE49-F238E27FC236}">
                <a16:creationId xmlns:a16="http://schemas.microsoft.com/office/drawing/2014/main" id="{16F5BB70-8310-831B-29CB-27F0E8834AF8}"/>
              </a:ext>
            </a:extLst>
          </p:cNvPr>
          <p:cNvSpPr/>
          <p:nvPr/>
        </p:nvSpPr>
        <p:spPr>
          <a:xfrm>
            <a:off x="8602697" y="757272"/>
            <a:ext cx="3230525" cy="412898"/>
          </a:xfrm>
          <a:prstGeom prst="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600" dirty="0">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192276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6EA70E-D047-49B0-BBCD-4A733BBABD68}"/>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1 </a:t>
            </a:r>
          </a:p>
        </p:txBody>
      </p:sp>
      <p:sp>
        <p:nvSpPr>
          <p:cNvPr id="11" name="TextBox 10">
            <a:extLst>
              <a:ext uri="{FF2B5EF4-FFF2-40B4-BE49-F238E27FC236}">
                <a16:creationId xmlns:a16="http://schemas.microsoft.com/office/drawing/2014/main" id="{E466A970-DF2D-875A-34FA-7F1BFB8A22DA}"/>
              </a:ext>
            </a:extLst>
          </p:cNvPr>
          <p:cNvSpPr txBox="1"/>
          <p:nvPr/>
        </p:nvSpPr>
        <p:spPr>
          <a:xfrm>
            <a:off x="80975" y="1065678"/>
            <a:ext cx="4994910" cy="2062103"/>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Scenario</a:t>
            </a:r>
          </a:p>
          <a:p>
            <a:r>
              <a:rPr lang="en-GB" sz="1600" dirty="0">
                <a:latin typeface="Segoe UI Variable Text" pitchFamily="2" charset="0"/>
                <a:cs typeface="Segoe UI" panose="020B0502040204020203" pitchFamily="34" charset="0"/>
              </a:rPr>
              <a:t>A mouse is an input device and there are four different types that can be used:</a:t>
            </a:r>
          </a:p>
          <a:p>
            <a:endParaRPr lang="en-GB" sz="1600" dirty="0">
              <a:latin typeface="Segoe UI Variable Text" pitchFamily="2" charset="0"/>
              <a:cs typeface="Segoe UI" panose="020B0502040204020203" pitchFamily="34" charset="0"/>
            </a:endParaRP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Standard</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Trackball</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Gaming</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Touchpad</a:t>
            </a:r>
          </a:p>
        </p:txBody>
      </p:sp>
      <p:sp>
        <p:nvSpPr>
          <p:cNvPr id="12" name="TextBox 11">
            <a:extLst>
              <a:ext uri="{FF2B5EF4-FFF2-40B4-BE49-F238E27FC236}">
                <a16:creationId xmlns:a16="http://schemas.microsoft.com/office/drawing/2014/main" id="{BC40210B-2A5D-C5AB-80DB-929A14FD57F7}"/>
              </a:ext>
            </a:extLst>
          </p:cNvPr>
          <p:cNvSpPr txBox="1"/>
          <p:nvPr/>
        </p:nvSpPr>
        <p:spPr>
          <a:xfrm>
            <a:off x="5475768" y="1065678"/>
            <a:ext cx="6340548" cy="83099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a:t>
            </a:r>
          </a:p>
          <a:p>
            <a:r>
              <a:rPr lang="en-GB" sz="1600" dirty="0">
                <a:latin typeface="Segoe UI Variable Text" pitchFamily="2" charset="0"/>
                <a:cs typeface="Segoe UI" panose="020B0502040204020203" pitchFamily="34" charset="0"/>
              </a:rPr>
              <a:t>In the table below, use the description of it’s use to correctly identify the most appropriate type of mouse.</a:t>
            </a:r>
          </a:p>
        </p:txBody>
      </p:sp>
      <p:graphicFrame>
        <p:nvGraphicFramePr>
          <p:cNvPr id="3" name="Table 2">
            <a:extLst>
              <a:ext uri="{FF2B5EF4-FFF2-40B4-BE49-F238E27FC236}">
                <a16:creationId xmlns:a16="http://schemas.microsoft.com/office/drawing/2014/main" id="{85177856-2DA8-F7F9-8A22-28F3FEBDBD6D}"/>
              </a:ext>
            </a:extLst>
          </p:cNvPr>
          <p:cNvGraphicFramePr>
            <a:graphicFrameLocks noGrp="1"/>
          </p:cNvGraphicFramePr>
          <p:nvPr>
            <p:extLst>
              <p:ext uri="{D42A27DB-BD31-4B8C-83A1-F6EECF244321}">
                <p14:modId xmlns:p14="http://schemas.microsoft.com/office/powerpoint/2010/main" val="432750145"/>
              </p:ext>
            </p:extLst>
          </p:nvPr>
        </p:nvGraphicFramePr>
        <p:xfrm>
          <a:off x="5550195" y="2095500"/>
          <a:ext cx="6191694" cy="3992880"/>
        </p:xfrm>
        <a:graphic>
          <a:graphicData uri="http://schemas.openxmlformats.org/drawingml/2006/table">
            <a:tbl>
              <a:tblPr firstRow="1" bandRow="1">
                <a:tableStyleId>{5940675A-B579-460E-94D1-54222C63F5DA}</a:tableStyleId>
              </a:tblPr>
              <a:tblGrid>
                <a:gridCol w="1212112">
                  <a:extLst>
                    <a:ext uri="{9D8B030D-6E8A-4147-A177-3AD203B41FA5}">
                      <a16:colId xmlns:a16="http://schemas.microsoft.com/office/drawing/2014/main" val="3922805656"/>
                    </a:ext>
                  </a:extLst>
                </a:gridCol>
                <a:gridCol w="4979582">
                  <a:extLst>
                    <a:ext uri="{9D8B030D-6E8A-4147-A177-3AD203B41FA5}">
                      <a16:colId xmlns:a16="http://schemas.microsoft.com/office/drawing/2014/main" val="3060896802"/>
                    </a:ext>
                  </a:extLst>
                </a:gridCol>
              </a:tblGrid>
              <a:tr h="370840">
                <a:tc>
                  <a:txBody>
                    <a:bodyPr/>
                    <a:lstStyle/>
                    <a:p>
                      <a:r>
                        <a:rPr lang="en-GB" sz="1400" dirty="0">
                          <a:latin typeface="Segoe UI Variable Text" pitchFamily="2" charset="0"/>
                        </a:rPr>
                        <a:t>Gaming </a:t>
                      </a:r>
                    </a:p>
                  </a:txBody>
                  <a:tcPr/>
                </a:tc>
                <a:tc>
                  <a:txBody>
                    <a:bodyPr/>
                    <a:lstStyle/>
                    <a:p>
                      <a:r>
                        <a:rPr lang="en-GB" sz="1400" dirty="0">
                          <a:latin typeface="Segoe UI Variable Text" pitchFamily="2" charset="0"/>
                        </a:rPr>
                        <a:t>A graphic designer with limited desk space uses this device. Instead of moving the whole unit, they roll a ball with their thumb to control the cursor. This setup is more ergonomic and ideal for precision when editing images.</a:t>
                      </a:r>
                    </a:p>
                  </a:txBody>
                  <a:tcPr/>
                </a:tc>
                <a:extLst>
                  <a:ext uri="{0D108BD9-81ED-4DB2-BD59-A6C34878D82A}">
                    <a16:rowId xmlns:a16="http://schemas.microsoft.com/office/drawing/2014/main" val="3576581473"/>
                  </a:ext>
                </a:extLst>
              </a:tr>
              <a:tr h="370840">
                <a:tc>
                  <a:txBody>
                    <a:bodyPr/>
                    <a:lstStyle/>
                    <a:p>
                      <a:r>
                        <a:rPr lang="en-GB" sz="1400" dirty="0">
                          <a:latin typeface="Segoe UI Variable Text" pitchFamily="2" charset="0"/>
                        </a:rPr>
                        <a:t>Standard </a:t>
                      </a:r>
                    </a:p>
                  </a:txBody>
                  <a:tcPr/>
                </a:tc>
                <a:tc>
                  <a:txBody>
                    <a:bodyPr/>
                    <a:lstStyle/>
                    <a:p>
                      <a:r>
                        <a:rPr lang="en-GB" sz="1400" dirty="0">
                          <a:latin typeface="Segoe UI Variable Text" pitchFamily="2" charset="0"/>
                        </a:rPr>
                        <a:t>A teacher uses this device at school to navigate between PowerPoint slides and documents while preparing lessons. It’s reliable, simple, and works well for everyday tasks like web browsing and editing files.</a:t>
                      </a:r>
                    </a:p>
                  </a:txBody>
                  <a:tcPr/>
                </a:tc>
                <a:extLst>
                  <a:ext uri="{0D108BD9-81ED-4DB2-BD59-A6C34878D82A}">
                    <a16:rowId xmlns:a16="http://schemas.microsoft.com/office/drawing/2014/main" val="516599953"/>
                  </a:ext>
                </a:extLst>
              </a:tr>
              <a:tr h="370840">
                <a:tc>
                  <a:txBody>
                    <a:bodyPr/>
                    <a:lstStyle/>
                    <a:p>
                      <a:r>
                        <a:rPr lang="en-GB" sz="1400" dirty="0">
                          <a:latin typeface="Segoe UI Variable Text" pitchFamily="2" charset="0"/>
                        </a:rPr>
                        <a:t>Trackball</a:t>
                      </a:r>
                    </a:p>
                  </a:txBody>
                  <a:tcPr/>
                </a:tc>
                <a:tc>
                  <a:txBody>
                    <a:bodyPr/>
                    <a:lstStyle/>
                    <a:p>
                      <a:r>
                        <a:rPr lang="en-GB" sz="1400" dirty="0">
                          <a:latin typeface="Segoe UI Variable Text" pitchFamily="2" charset="0"/>
                        </a:rPr>
                        <a:t>A teenager plays an online multiplayer game using this device. It has programmable buttons and adjustable sensitivity (DPI), giving them faster reaction times when switching weapons or aiming, which is crucial for competitive gaming.</a:t>
                      </a:r>
                    </a:p>
                  </a:txBody>
                  <a:tcPr/>
                </a:tc>
                <a:extLst>
                  <a:ext uri="{0D108BD9-81ED-4DB2-BD59-A6C34878D82A}">
                    <a16:rowId xmlns:a16="http://schemas.microsoft.com/office/drawing/2014/main" val="1670123903"/>
                  </a:ext>
                </a:extLst>
              </a:tr>
              <a:tr h="370840">
                <a:tc>
                  <a:txBody>
                    <a:bodyPr/>
                    <a:lstStyle/>
                    <a:p>
                      <a:r>
                        <a:rPr lang="en-GB" sz="1400" dirty="0">
                          <a:latin typeface="Segoe UI Variable Text" pitchFamily="2" charset="0"/>
                        </a:rPr>
                        <a:t>Touchpad</a:t>
                      </a:r>
                    </a:p>
                  </a:txBody>
                  <a:tcPr/>
                </a:tc>
                <a:tc>
                  <a:txBody>
                    <a:bodyPr/>
                    <a:lstStyle/>
                    <a:p>
                      <a:r>
                        <a:rPr lang="en-GB" sz="1400" dirty="0">
                          <a:latin typeface="Segoe UI Variable Text" pitchFamily="2" charset="0"/>
                        </a:rPr>
                        <a:t>A university student working in the library uses the built-in version of this device on their laptop to complete an essay. Since they don’t always carry an external one, it allows them to scroll, zoom, and click without extra equipment.</a:t>
                      </a:r>
                    </a:p>
                  </a:txBody>
                  <a:tcPr/>
                </a:tc>
                <a:extLst>
                  <a:ext uri="{0D108BD9-81ED-4DB2-BD59-A6C34878D82A}">
                    <a16:rowId xmlns:a16="http://schemas.microsoft.com/office/drawing/2014/main" val="3640191231"/>
                  </a:ext>
                </a:extLst>
              </a:tr>
            </a:tbl>
          </a:graphicData>
        </a:graphic>
      </p:graphicFrame>
      <p:pic>
        <p:nvPicPr>
          <p:cNvPr id="4" name="Picture 3">
            <a:extLst>
              <a:ext uri="{FF2B5EF4-FFF2-40B4-BE49-F238E27FC236}">
                <a16:creationId xmlns:a16="http://schemas.microsoft.com/office/drawing/2014/main" id="{0254076E-991F-FB64-3B1A-8FC73C2198FE}"/>
              </a:ext>
            </a:extLst>
          </p:cNvPr>
          <p:cNvPicPr>
            <a:picLocks noChangeAspect="1"/>
          </p:cNvPicPr>
          <p:nvPr/>
        </p:nvPicPr>
        <p:blipFill>
          <a:blip r:embed="rId2"/>
          <a:stretch>
            <a:fillRect/>
          </a:stretch>
        </p:blipFill>
        <p:spPr>
          <a:xfrm>
            <a:off x="343550" y="3218941"/>
            <a:ext cx="4469760" cy="2979840"/>
          </a:xfrm>
          <a:prstGeom prst="rect">
            <a:avLst/>
          </a:prstGeom>
        </p:spPr>
      </p:pic>
      <p:sp>
        <p:nvSpPr>
          <p:cNvPr id="5" name="TextBox 4">
            <a:extLst>
              <a:ext uri="{FF2B5EF4-FFF2-40B4-BE49-F238E27FC236}">
                <a16:creationId xmlns:a16="http://schemas.microsoft.com/office/drawing/2014/main" id="{A2974998-E19E-04D6-C922-3C8553757D0C}"/>
              </a:ext>
            </a:extLst>
          </p:cNvPr>
          <p:cNvSpPr txBox="1"/>
          <p:nvPr/>
        </p:nvSpPr>
        <p:spPr>
          <a:xfrm>
            <a:off x="776177" y="4465673"/>
            <a:ext cx="1297172" cy="307777"/>
          </a:xfrm>
          <a:prstGeom prst="rect">
            <a:avLst/>
          </a:prstGeom>
          <a:noFill/>
        </p:spPr>
        <p:txBody>
          <a:bodyPr wrap="square" rtlCol="0">
            <a:spAutoFit/>
          </a:bodyPr>
          <a:lstStyle/>
          <a:p>
            <a:pPr algn="ctr"/>
            <a:r>
              <a:rPr lang="en-GB" sz="1400" dirty="0"/>
              <a:t>Standard</a:t>
            </a:r>
          </a:p>
        </p:txBody>
      </p:sp>
      <p:sp>
        <p:nvSpPr>
          <p:cNvPr id="6" name="TextBox 5">
            <a:extLst>
              <a:ext uri="{FF2B5EF4-FFF2-40B4-BE49-F238E27FC236}">
                <a16:creationId xmlns:a16="http://schemas.microsoft.com/office/drawing/2014/main" id="{59630CDC-1F4B-7FB1-A49C-5139A42236E2}"/>
              </a:ext>
            </a:extLst>
          </p:cNvPr>
          <p:cNvSpPr txBox="1"/>
          <p:nvPr/>
        </p:nvSpPr>
        <p:spPr>
          <a:xfrm>
            <a:off x="3097619" y="4465672"/>
            <a:ext cx="1297172" cy="307777"/>
          </a:xfrm>
          <a:prstGeom prst="rect">
            <a:avLst/>
          </a:prstGeom>
          <a:noFill/>
        </p:spPr>
        <p:txBody>
          <a:bodyPr wrap="square" rtlCol="0">
            <a:spAutoFit/>
          </a:bodyPr>
          <a:lstStyle/>
          <a:p>
            <a:pPr algn="ctr"/>
            <a:r>
              <a:rPr lang="en-GB" sz="1400" dirty="0"/>
              <a:t>Trackball</a:t>
            </a:r>
          </a:p>
        </p:txBody>
      </p:sp>
      <p:sp>
        <p:nvSpPr>
          <p:cNvPr id="7" name="TextBox 6">
            <a:extLst>
              <a:ext uri="{FF2B5EF4-FFF2-40B4-BE49-F238E27FC236}">
                <a16:creationId xmlns:a16="http://schemas.microsoft.com/office/drawing/2014/main" id="{04EB6151-2287-08DC-CDF4-72D64576A655}"/>
              </a:ext>
            </a:extLst>
          </p:cNvPr>
          <p:cNvSpPr txBox="1"/>
          <p:nvPr/>
        </p:nvSpPr>
        <p:spPr>
          <a:xfrm>
            <a:off x="776177" y="5866293"/>
            <a:ext cx="1297172" cy="307777"/>
          </a:xfrm>
          <a:prstGeom prst="rect">
            <a:avLst/>
          </a:prstGeom>
          <a:noFill/>
        </p:spPr>
        <p:txBody>
          <a:bodyPr wrap="square" rtlCol="0">
            <a:spAutoFit/>
          </a:bodyPr>
          <a:lstStyle/>
          <a:p>
            <a:pPr algn="ctr"/>
            <a:r>
              <a:rPr lang="en-GB" sz="1400" dirty="0"/>
              <a:t>Gaming</a:t>
            </a:r>
          </a:p>
        </p:txBody>
      </p:sp>
      <p:sp>
        <p:nvSpPr>
          <p:cNvPr id="8" name="TextBox 7">
            <a:extLst>
              <a:ext uri="{FF2B5EF4-FFF2-40B4-BE49-F238E27FC236}">
                <a16:creationId xmlns:a16="http://schemas.microsoft.com/office/drawing/2014/main" id="{9C6A96AB-E1B7-2EAA-9EDD-87072B9D2054}"/>
              </a:ext>
            </a:extLst>
          </p:cNvPr>
          <p:cNvSpPr txBox="1"/>
          <p:nvPr/>
        </p:nvSpPr>
        <p:spPr>
          <a:xfrm>
            <a:off x="3097619" y="5866291"/>
            <a:ext cx="1297172" cy="307777"/>
          </a:xfrm>
          <a:prstGeom prst="rect">
            <a:avLst/>
          </a:prstGeom>
          <a:noFill/>
        </p:spPr>
        <p:txBody>
          <a:bodyPr wrap="square" rtlCol="0">
            <a:spAutoFit/>
          </a:bodyPr>
          <a:lstStyle/>
          <a:p>
            <a:pPr algn="ctr"/>
            <a:r>
              <a:rPr lang="en-GB" sz="1400" dirty="0"/>
              <a:t>Touchpad</a:t>
            </a:r>
          </a:p>
        </p:txBody>
      </p:sp>
    </p:spTree>
    <p:extLst>
      <p:ext uri="{BB962C8B-B14F-4D97-AF65-F5344CB8AC3E}">
        <p14:creationId xmlns:p14="http://schemas.microsoft.com/office/powerpoint/2010/main" val="3595669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E4C84-6F4F-A593-C204-B5DB8B93401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00DC6CE-E356-7DC8-9DF5-2B7C480699F8}"/>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2 </a:t>
            </a:r>
          </a:p>
        </p:txBody>
      </p:sp>
      <p:sp>
        <p:nvSpPr>
          <p:cNvPr id="11" name="TextBox 10">
            <a:extLst>
              <a:ext uri="{FF2B5EF4-FFF2-40B4-BE49-F238E27FC236}">
                <a16:creationId xmlns:a16="http://schemas.microsoft.com/office/drawing/2014/main" id="{17908A73-63EC-9296-E009-BC5902273445}"/>
              </a:ext>
            </a:extLst>
          </p:cNvPr>
          <p:cNvSpPr txBox="1"/>
          <p:nvPr/>
        </p:nvSpPr>
        <p:spPr>
          <a:xfrm>
            <a:off x="80975" y="1065678"/>
            <a:ext cx="4994910" cy="83099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Scenario</a:t>
            </a:r>
          </a:p>
          <a:p>
            <a:r>
              <a:rPr lang="en-GB" sz="1600" dirty="0">
                <a:latin typeface="Segoe UI Variable Text" pitchFamily="2" charset="0"/>
                <a:cs typeface="Segoe UI" panose="020B0502040204020203" pitchFamily="34" charset="0"/>
              </a:rPr>
              <a:t>A keyboard is an input device and there are four different types that can be used:</a:t>
            </a:r>
          </a:p>
        </p:txBody>
      </p:sp>
      <p:sp>
        <p:nvSpPr>
          <p:cNvPr id="12" name="TextBox 11">
            <a:extLst>
              <a:ext uri="{FF2B5EF4-FFF2-40B4-BE49-F238E27FC236}">
                <a16:creationId xmlns:a16="http://schemas.microsoft.com/office/drawing/2014/main" id="{0B09A52B-C128-9817-BECF-4B2863CD8243}"/>
              </a:ext>
            </a:extLst>
          </p:cNvPr>
          <p:cNvSpPr txBox="1"/>
          <p:nvPr/>
        </p:nvSpPr>
        <p:spPr>
          <a:xfrm>
            <a:off x="5475768" y="1065678"/>
            <a:ext cx="6340548" cy="584775"/>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 A</a:t>
            </a:r>
          </a:p>
          <a:p>
            <a:r>
              <a:rPr lang="en-GB" sz="1600" dirty="0">
                <a:latin typeface="Segoe UI Variable Text" pitchFamily="2" charset="0"/>
                <a:cs typeface="Segoe UI" panose="020B0502040204020203" pitchFamily="34" charset="0"/>
              </a:rPr>
              <a:t>Why is the QWERTY keyboard the most common type used?</a:t>
            </a:r>
          </a:p>
        </p:txBody>
      </p:sp>
      <p:sp>
        <p:nvSpPr>
          <p:cNvPr id="13" name="Rectangle 12">
            <a:extLst>
              <a:ext uri="{FF2B5EF4-FFF2-40B4-BE49-F238E27FC236}">
                <a16:creationId xmlns:a16="http://schemas.microsoft.com/office/drawing/2014/main" id="{0A423775-D92C-1FA5-2985-0695163118DF}"/>
              </a:ext>
            </a:extLst>
          </p:cNvPr>
          <p:cNvSpPr/>
          <p:nvPr/>
        </p:nvSpPr>
        <p:spPr>
          <a:xfrm>
            <a:off x="5532475" y="1727740"/>
            <a:ext cx="6283841" cy="717748"/>
          </a:xfrm>
          <a:prstGeom prst="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dirty="0">
                <a:solidFill>
                  <a:schemeClr val="tx1"/>
                </a:solidFill>
                <a:latin typeface="Segoe UI Variable Text" pitchFamily="2" charset="0"/>
                <a:cs typeface="Courier New" panose="02070309020205020404" pitchFamily="49" charset="0"/>
              </a:rPr>
              <a:t>Because it’s used for everyday typing tasks like writing documents, browsing the internet, coding, and gaming. </a:t>
            </a:r>
          </a:p>
        </p:txBody>
      </p:sp>
      <p:pic>
        <p:nvPicPr>
          <p:cNvPr id="1026" name="Picture 2" descr="Generated image">
            <a:extLst>
              <a:ext uri="{FF2B5EF4-FFF2-40B4-BE49-F238E27FC236}">
                <a16:creationId xmlns:a16="http://schemas.microsoft.com/office/drawing/2014/main" id="{FA75D1A5-2C7D-F0FB-F4B7-0C0BF7067D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766" y="2135175"/>
            <a:ext cx="4864119" cy="324274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FEF7B7D-CB0C-FA61-D9AD-0565EC9C853A}"/>
              </a:ext>
            </a:extLst>
          </p:cNvPr>
          <p:cNvSpPr txBox="1"/>
          <p:nvPr/>
        </p:nvSpPr>
        <p:spPr>
          <a:xfrm>
            <a:off x="786810" y="3448771"/>
            <a:ext cx="1297172" cy="276999"/>
          </a:xfrm>
          <a:prstGeom prst="rect">
            <a:avLst/>
          </a:prstGeom>
          <a:noFill/>
        </p:spPr>
        <p:txBody>
          <a:bodyPr wrap="square" rtlCol="0">
            <a:spAutoFit/>
          </a:bodyPr>
          <a:lstStyle/>
          <a:p>
            <a:pPr algn="ctr"/>
            <a:r>
              <a:rPr lang="en-GB" sz="1200" dirty="0"/>
              <a:t>QWERTY</a:t>
            </a:r>
          </a:p>
        </p:txBody>
      </p:sp>
      <p:sp>
        <p:nvSpPr>
          <p:cNvPr id="4" name="TextBox 3">
            <a:extLst>
              <a:ext uri="{FF2B5EF4-FFF2-40B4-BE49-F238E27FC236}">
                <a16:creationId xmlns:a16="http://schemas.microsoft.com/office/drawing/2014/main" id="{2D4B76AD-73D0-25B4-BB78-B574F2ACC09A}"/>
              </a:ext>
            </a:extLst>
          </p:cNvPr>
          <p:cNvSpPr txBox="1"/>
          <p:nvPr/>
        </p:nvSpPr>
        <p:spPr>
          <a:xfrm>
            <a:off x="3161414" y="3448770"/>
            <a:ext cx="1297172" cy="276999"/>
          </a:xfrm>
          <a:prstGeom prst="rect">
            <a:avLst/>
          </a:prstGeom>
          <a:noFill/>
        </p:spPr>
        <p:txBody>
          <a:bodyPr wrap="square" rtlCol="0">
            <a:spAutoFit/>
          </a:bodyPr>
          <a:lstStyle/>
          <a:p>
            <a:pPr algn="ctr"/>
            <a:r>
              <a:rPr lang="en-GB" sz="1200" dirty="0"/>
              <a:t>Braille</a:t>
            </a:r>
          </a:p>
        </p:txBody>
      </p:sp>
      <p:sp>
        <p:nvSpPr>
          <p:cNvPr id="5" name="TextBox 4">
            <a:extLst>
              <a:ext uri="{FF2B5EF4-FFF2-40B4-BE49-F238E27FC236}">
                <a16:creationId xmlns:a16="http://schemas.microsoft.com/office/drawing/2014/main" id="{BA583BB6-1ABD-8116-172F-6B01FD8165EC}"/>
              </a:ext>
            </a:extLst>
          </p:cNvPr>
          <p:cNvSpPr txBox="1"/>
          <p:nvPr/>
        </p:nvSpPr>
        <p:spPr>
          <a:xfrm>
            <a:off x="786810" y="5100922"/>
            <a:ext cx="1297172" cy="276999"/>
          </a:xfrm>
          <a:prstGeom prst="rect">
            <a:avLst/>
          </a:prstGeom>
          <a:noFill/>
        </p:spPr>
        <p:txBody>
          <a:bodyPr wrap="square" rtlCol="0">
            <a:spAutoFit/>
          </a:bodyPr>
          <a:lstStyle/>
          <a:p>
            <a:pPr algn="ctr"/>
            <a:r>
              <a:rPr lang="en-GB" sz="1200" dirty="0"/>
              <a:t>CONCEPT</a:t>
            </a:r>
          </a:p>
        </p:txBody>
      </p:sp>
      <p:sp>
        <p:nvSpPr>
          <p:cNvPr id="6" name="TextBox 5">
            <a:extLst>
              <a:ext uri="{FF2B5EF4-FFF2-40B4-BE49-F238E27FC236}">
                <a16:creationId xmlns:a16="http://schemas.microsoft.com/office/drawing/2014/main" id="{21EC63F8-BAD1-95C0-A950-373B218AA4C1}"/>
              </a:ext>
            </a:extLst>
          </p:cNvPr>
          <p:cNvSpPr txBox="1"/>
          <p:nvPr/>
        </p:nvSpPr>
        <p:spPr>
          <a:xfrm>
            <a:off x="3161414" y="5100921"/>
            <a:ext cx="1297172" cy="276999"/>
          </a:xfrm>
          <a:prstGeom prst="rect">
            <a:avLst/>
          </a:prstGeom>
          <a:noFill/>
        </p:spPr>
        <p:txBody>
          <a:bodyPr wrap="square" rtlCol="0">
            <a:spAutoFit/>
          </a:bodyPr>
          <a:lstStyle/>
          <a:p>
            <a:pPr algn="ctr"/>
            <a:r>
              <a:rPr lang="en-GB" sz="1200" dirty="0"/>
              <a:t>MIDI</a:t>
            </a:r>
          </a:p>
        </p:txBody>
      </p:sp>
      <p:sp>
        <p:nvSpPr>
          <p:cNvPr id="7" name="TextBox 6">
            <a:extLst>
              <a:ext uri="{FF2B5EF4-FFF2-40B4-BE49-F238E27FC236}">
                <a16:creationId xmlns:a16="http://schemas.microsoft.com/office/drawing/2014/main" id="{0446863D-E220-24CE-80BD-D8A6874DD99B}"/>
              </a:ext>
            </a:extLst>
          </p:cNvPr>
          <p:cNvSpPr txBox="1"/>
          <p:nvPr/>
        </p:nvSpPr>
        <p:spPr>
          <a:xfrm>
            <a:off x="5475768" y="2598003"/>
            <a:ext cx="6340548" cy="83099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 B</a:t>
            </a:r>
          </a:p>
          <a:p>
            <a:r>
              <a:rPr lang="en-GB" sz="1600" dirty="0">
                <a:latin typeface="Segoe UI Variable Text" pitchFamily="2" charset="0"/>
                <a:cs typeface="Segoe UI" panose="020B0502040204020203" pitchFamily="34" charset="0"/>
              </a:rPr>
              <a:t>Describe the purpose of each type of keyboard listed below. Use the images to help you.</a:t>
            </a:r>
          </a:p>
        </p:txBody>
      </p:sp>
      <p:graphicFrame>
        <p:nvGraphicFramePr>
          <p:cNvPr id="9" name="Table 8">
            <a:extLst>
              <a:ext uri="{FF2B5EF4-FFF2-40B4-BE49-F238E27FC236}">
                <a16:creationId xmlns:a16="http://schemas.microsoft.com/office/drawing/2014/main" id="{631DE18E-95F7-8A33-246E-12236F7B780B}"/>
              </a:ext>
            </a:extLst>
          </p:cNvPr>
          <p:cNvGraphicFramePr>
            <a:graphicFrameLocks noGrp="1"/>
          </p:cNvGraphicFramePr>
          <p:nvPr>
            <p:extLst>
              <p:ext uri="{D42A27DB-BD31-4B8C-83A1-F6EECF244321}">
                <p14:modId xmlns:p14="http://schemas.microsoft.com/office/powerpoint/2010/main" val="990444498"/>
              </p:ext>
            </p:extLst>
          </p:nvPr>
        </p:nvGraphicFramePr>
        <p:xfrm>
          <a:off x="5532475" y="3569206"/>
          <a:ext cx="6283842" cy="2407920"/>
        </p:xfrm>
        <a:graphic>
          <a:graphicData uri="http://schemas.openxmlformats.org/drawingml/2006/table">
            <a:tbl>
              <a:tblPr firstRow="1" bandRow="1">
                <a:tableStyleId>{5940675A-B579-460E-94D1-54222C63F5DA}</a:tableStyleId>
              </a:tblPr>
              <a:tblGrid>
                <a:gridCol w="1070344">
                  <a:extLst>
                    <a:ext uri="{9D8B030D-6E8A-4147-A177-3AD203B41FA5}">
                      <a16:colId xmlns:a16="http://schemas.microsoft.com/office/drawing/2014/main" val="895756720"/>
                    </a:ext>
                  </a:extLst>
                </a:gridCol>
                <a:gridCol w="5213498">
                  <a:extLst>
                    <a:ext uri="{9D8B030D-6E8A-4147-A177-3AD203B41FA5}">
                      <a16:colId xmlns:a16="http://schemas.microsoft.com/office/drawing/2014/main" val="3682952536"/>
                    </a:ext>
                  </a:extLst>
                </a:gridCol>
              </a:tblGrid>
              <a:tr h="370840">
                <a:tc>
                  <a:txBody>
                    <a:bodyPr/>
                    <a:lstStyle/>
                    <a:p>
                      <a:r>
                        <a:rPr lang="en-GB" sz="1400" b="1" dirty="0">
                          <a:latin typeface="Segoe UI Variable Text" pitchFamily="2" charset="0"/>
                        </a:rPr>
                        <a:t>MIDI</a:t>
                      </a:r>
                    </a:p>
                  </a:txBody>
                  <a:tcPr/>
                </a:tc>
                <a:tc>
                  <a:txBody>
                    <a:bodyPr/>
                    <a:lstStyle/>
                    <a:p>
                      <a:r>
                        <a:rPr lang="en-GB" sz="1400" dirty="0">
                          <a:latin typeface="Segoe UI Variable Text" pitchFamily="2" charset="0"/>
                        </a:rPr>
                        <a:t>A musical keyboard used for composing and producing music. It doesn’t produce sound on its own but sends signals to a computer or synthesizer to control virtual instruments.</a:t>
                      </a:r>
                    </a:p>
                  </a:txBody>
                  <a:tcPr/>
                </a:tc>
                <a:extLst>
                  <a:ext uri="{0D108BD9-81ED-4DB2-BD59-A6C34878D82A}">
                    <a16:rowId xmlns:a16="http://schemas.microsoft.com/office/drawing/2014/main" val="440953443"/>
                  </a:ext>
                </a:extLst>
              </a:tr>
              <a:tr h="370840">
                <a:tc>
                  <a:txBody>
                    <a:bodyPr/>
                    <a:lstStyle/>
                    <a:p>
                      <a:r>
                        <a:rPr lang="en-GB" sz="1400" b="1" dirty="0">
                          <a:latin typeface="Segoe UI Variable Text" pitchFamily="2" charset="0"/>
                        </a:rPr>
                        <a:t>Braille</a:t>
                      </a:r>
                    </a:p>
                  </a:txBody>
                  <a:tcPr/>
                </a:tc>
                <a:tc>
                  <a:txBody>
                    <a:bodyPr/>
                    <a:lstStyle/>
                    <a:p>
                      <a:r>
                        <a:rPr lang="en-GB" sz="1400" dirty="0">
                          <a:latin typeface="Segoe UI Variable Text" pitchFamily="2" charset="0"/>
                        </a:rPr>
                        <a:t>Designed for visually impaired users. It allows them to input text using Braille characters, often paired with screen readers for accessibility.</a:t>
                      </a:r>
                    </a:p>
                  </a:txBody>
                  <a:tcPr/>
                </a:tc>
                <a:extLst>
                  <a:ext uri="{0D108BD9-81ED-4DB2-BD59-A6C34878D82A}">
                    <a16:rowId xmlns:a16="http://schemas.microsoft.com/office/drawing/2014/main" val="3019779699"/>
                  </a:ext>
                </a:extLst>
              </a:tr>
              <a:tr h="370840">
                <a:tc>
                  <a:txBody>
                    <a:bodyPr/>
                    <a:lstStyle/>
                    <a:p>
                      <a:r>
                        <a:rPr lang="en-GB" sz="1400" b="1" dirty="0">
                          <a:latin typeface="Segoe UI Variable Text" pitchFamily="2" charset="0"/>
                        </a:rPr>
                        <a:t>Concept</a:t>
                      </a:r>
                    </a:p>
                  </a:txBody>
                  <a:tcPr/>
                </a:tc>
                <a:tc>
                  <a:txBody>
                    <a:bodyPr/>
                    <a:lstStyle/>
                    <a:p>
                      <a:r>
                        <a:rPr lang="en-GB" sz="1400" dirty="0">
                          <a:latin typeface="Segoe UI Variable Text" pitchFamily="2" charset="0"/>
                        </a:rPr>
                        <a:t>Found in places like fast-food restaurants or retail stores. Instead of letters, it has flat, touch-sensitive keys with pictures or words, making it quick and easy for staff to input orders or select items.</a:t>
                      </a:r>
                    </a:p>
                  </a:txBody>
                  <a:tcPr/>
                </a:tc>
                <a:extLst>
                  <a:ext uri="{0D108BD9-81ED-4DB2-BD59-A6C34878D82A}">
                    <a16:rowId xmlns:a16="http://schemas.microsoft.com/office/drawing/2014/main" val="2518432301"/>
                  </a:ext>
                </a:extLst>
              </a:tr>
            </a:tbl>
          </a:graphicData>
        </a:graphic>
      </p:graphicFrame>
    </p:spTree>
    <p:extLst>
      <p:ext uri="{BB962C8B-B14F-4D97-AF65-F5344CB8AC3E}">
        <p14:creationId xmlns:p14="http://schemas.microsoft.com/office/powerpoint/2010/main" val="532788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3FD1AA-46D4-B8D5-1BFF-C1E4A1EBEF2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31D6EFB-952F-D649-074C-D97159797B53}"/>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3</a:t>
            </a:r>
          </a:p>
        </p:txBody>
      </p:sp>
      <p:sp>
        <p:nvSpPr>
          <p:cNvPr id="3" name="TextBox 2">
            <a:extLst>
              <a:ext uri="{FF2B5EF4-FFF2-40B4-BE49-F238E27FC236}">
                <a16:creationId xmlns:a16="http://schemas.microsoft.com/office/drawing/2014/main" id="{1993CDAE-B352-CF4A-17F6-D2A3EDB34CEC}"/>
              </a:ext>
            </a:extLst>
          </p:cNvPr>
          <p:cNvSpPr txBox="1"/>
          <p:nvPr/>
        </p:nvSpPr>
        <p:spPr>
          <a:xfrm>
            <a:off x="80975" y="1065678"/>
            <a:ext cx="4994910" cy="2554545"/>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Scenario</a:t>
            </a:r>
          </a:p>
          <a:p>
            <a:r>
              <a:rPr lang="en-GB" sz="1600" dirty="0">
                <a:latin typeface="Segoe UI Variable Text" pitchFamily="2" charset="0"/>
                <a:cs typeface="Segoe UI" panose="020B0502040204020203" pitchFamily="34" charset="0"/>
              </a:rPr>
              <a:t>A student is helping in the school library. First, they need to digitise an old newspaper article for a history display. They place the article carefully onto a glass surface, close the lid, and capture the entire page as a high-quality digital copy. </a:t>
            </a:r>
          </a:p>
          <a:p>
            <a:endParaRPr lang="en-GB" sz="1600" dirty="0">
              <a:latin typeface="Segoe UI Variable Text" pitchFamily="2" charset="0"/>
              <a:cs typeface="Segoe UI" panose="020B0502040204020203" pitchFamily="34" charset="0"/>
            </a:endParaRPr>
          </a:p>
          <a:p>
            <a:r>
              <a:rPr lang="en-GB" sz="1600" dirty="0">
                <a:latin typeface="Segoe UI Variable Text" pitchFamily="2" charset="0"/>
                <a:cs typeface="Segoe UI" panose="020B0502040204020203" pitchFamily="34" charset="0"/>
              </a:rPr>
              <a:t>Later, while checking books back in, they use a small device that they move across each book’s barcode, so the computer system records the return instantly.</a:t>
            </a:r>
          </a:p>
        </p:txBody>
      </p:sp>
      <p:sp>
        <p:nvSpPr>
          <p:cNvPr id="4" name="TextBox 3">
            <a:extLst>
              <a:ext uri="{FF2B5EF4-FFF2-40B4-BE49-F238E27FC236}">
                <a16:creationId xmlns:a16="http://schemas.microsoft.com/office/drawing/2014/main" id="{67389FBE-0101-29A6-9ADE-2F7640B07EAB}"/>
              </a:ext>
            </a:extLst>
          </p:cNvPr>
          <p:cNvSpPr txBox="1"/>
          <p:nvPr/>
        </p:nvSpPr>
        <p:spPr>
          <a:xfrm>
            <a:off x="5475768" y="1065678"/>
            <a:ext cx="6340548" cy="1569660"/>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a:t>
            </a:r>
          </a:p>
          <a:p>
            <a:r>
              <a:rPr lang="en-GB" sz="1600" dirty="0">
                <a:latin typeface="Segoe UI Variable Text" pitchFamily="2" charset="0"/>
                <a:cs typeface="Segoe UI" panose="020B0502040204020203" pitchFamily="34" charset="0"/>
              </a:rPr>
              <a:t>In this scenario, the student uses an input device called a scanner. However, they have used two different types of scanners.</a:t>
            </a:r>
          </a:p>
          <a:p>
            <a:endParaRPr lang="en-GB" sz="1600" dirty="0">
              <a:latin typeface="Segoe UI Variable Text" pitchFamily="2" charset="0"/>
              <a:cs typeface="Segoe UI" panose="020B0502040204020203" pitchFamily="34" charset="0"/>
            </a:endParaRPr>
          </a:p>
          <a:p>
            <a:r>
              <a:rPr lang="en-GB" sz="1600" dirty="0">
                <a:latin typeface="Segoe UI Variable Text" pitchFamily="2" charset="0"/>
                <a:cs typeface="Segoe UI" panose="020B0502040204020203" pitchFamily="34" charset="0"/>
              </a:rPr>
              <a:t>Identify the type(s) of scanners used and what they have been used for.</a:t>
            </a:r>
          </a:p>
        </p:txBody>
      </p:sp>
      <p:sp>
        <p:nvSpPr>
          <p:cNvPr id="5" name="TextBox 4">
            <a:extLst>
              <a:ext uri="{FF2B5EF4-FFF2-40B4-BE49-F238E27FC236}">
                <a16:creationId xmlns:a16="http://schemas.microsoft.com/office/drawing/2014/main" id="{213729A7-21B4-7CE4-A7B7-6E9638BBB126}"/>
              </a:ext>
            </a:extLst>
          </p:cNvPr>
          <p:cNvSpPr txBox="1"/>
          <p:nvPr/>
        </p:nvSpPr>
        <p:spPr>
          <a:xfrm>
            <a:off x="5475768" y="2989705"/>
            <a:ext cx="6340548" cy="338554"/>
          </a:xfrm>
          <a:prstGeom prst="rect">
            <a:avLst/>
          </a:prstGeom>
          <a:noFill/>
        </p:spPr>
        <p:txBody>
          <a:bodyPr wrap="square" rtlCol="0">
            <a:spAutoFit/>
          </a:bodyPr>
          <a:lstStyle/>
          <a:p>
            <a:r>
              <a:rPr lang="en-GB" sz="1600" b="1" dirty="0">
                <a:latin typeface="Segoe UI Variable Text" pitchFamily="2" charset="0"/>
                <a:cs typeface="Segoe UI" panose="020B0502040204020203" pitchFamily="34" charset="0"/>
              </a:rPr>
              <a:t>Scanner 1: Flatbed scanner</a:t>
            </a:r>
          </a:p>
        </p:txBody>
      </p:sp>
      <p:sp>
        <p:nvSpPr>
          <p:cNvPr id="7" name="Rectangle 6">
            <a:extLst>
              <a:ext uri="{FF2B5EF4-FFF2-40B4-BE49-F238E27FC236}">
                <a16:creationId xmlns:a16="http://schemas.microsoft.com/office/drawing/2014/main" id="{A7835D5E-F901-8A7E-B5F7-99D29AD278DF}"/>
              </a:ext>
            </a:extLst>
          </p:cNvPr>
          <p:cNvSpPr/>
          <p:nvPr/>
        </p:nvSpPr>
        <p:spPr>
          <a:xfrm>
            <a:off x="5504121" y="3529742"/>
            <a:ext cx="6283841" cy="547441"/>
          </a:xfrm>
          <a:prstGeom prst="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dirty="0">
                <a:solidFill>
                  <a:schemeClr val="tx1"/>
                </a:solidFill>
                <a:latin typeface="Segoe UI Variable Text" pitchFamily="2" charset="0"/>
                <a:cs typeface="Courier New" panose="02070309020205020404" pitchFamily="49" charset="0"/>
              </a:rPr>
              <a:t>Digitise an old newspaper article for a history display. </a:t>
            </a:r>
          </a:p>
        </p:txBody>
      </p:sp>
      <p:sp>
        <p:nvSpPr>
          <p:cNvPr id="8" name="TextBox 7">
            <a:extLst>
              <a:ext uri="{FF2B5EF4-FFF2-40B4-BE49-F238E27FC236}">
                <a16:creationId xmlns:a16="http://schemas.microsoft.com/office/drawing/2014/main" id="{CDFC5B46-B273-7138-A78A-E966B19417A3}"/>
              </a:ext>
            </a:extLst>
          </p:cNvPr>
          <p:cNvSpPr txBox="1"/>
          <p:nvPr/>
        </p:nvSpPr>
        <p:spPr>
          <a:xfrm>
            <a:off x="5447413" y="4277017"/>
            <a:ext cx="6340548" cy="338554"/>
          </a:xfrm>
          <a:prstGeom prst="rect">
            <a:avLst/>
          </a:prstGeom>
          <a:noFill/>
        </p:spPr>
        <p:txBody>
          <a:bodyPr wrap="square" rtlCol="0">
            <a:spAutoFit/>
          </a:bodyPr>
          <a:lstStyle/>
          <a:p>
            <a:r>
              <a:rPr lang="en-GB" sz="1600" b="1" dirty="0">
                <a:latin typeface="Segoe UI Variable Text" pitchFamily="2" charset="0"/>
                <a:cs typeface="Segoe UI" panose="020B0502040204020203" pitchFamily="34" charset="0"/>
              </a:rPr>
              <a:t>Scanner 2: Handheld scanner</a:t>
            </a:r>
          </a:p>
        </p:txBody>
      </p:sp>
      <p:sp>
        <p:nvSpPr>
          <p:cNvPr id="9" name="Rectangle 8">
            <a:extLst>
              <a:ext uri="{FF2B5EF4-FFF2-40B4-BE49-F238E27FC236}">
                <a16:creationId xmlns:a16="http://schemas.microsoft.com/office/drawing/2014/main" id="{5D8FBB0C-958F-B49C-CD4E-E9B9411F8A29}"/>
              </a:ext>
            </a:extLst>
          </p:cNvPr>
          <p:cNvSpPr/>
          <p:nvPr/>
        </p:nvSpPr>
        <p:spPr>
          <a:xfrm>
            <a:off x="5504120" y="4815405"/>
            <a:ext cx="6283841" cy="547441"/>
          </a:xfrm>
          <a:prstGeom prst="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dirty="0">
                <a:solidFill>
                  <a:schemeClr val="tx1"/>
                </a:solidFill>
                <a:latin typeface="Segoe UI Variable Text" pitchFamily="2" charset="0"/>
                <a:cs typeface="Courier New" panose="02070309020205020404" pitchFamily="49" charset="0"/>
              </a:rPr>
              <a:t>To scan the barcodes on each book.</a:t>
            </a:r>
          </a:p>
        </p:txBody>
      </p:sp>
      <p:pic>
        <p:nvPicPr>
          <p:cNvPr id="11" name="Picture 10">
            <a:extLst>
              <a:ext uri="{FF2B5EF4-FFF2-40B4-BE49-F238E27FC236}">
                <a16:creationId xmlns:a16="http://schemas.microsoft.com/office/drawing/2014/main" id="{04CCD6D4-A35E-550F-5027-DF3988FA37B8}"/>
              </a:ext>
            </a:extLst>
          </p:cNvPr>
          <p:cNvPicPr>
            <a:picLocks noChangeAspect="1"/>
          </p:cNvPicPr>
          <p:nvPr/>
        </p:nvPicPr>
        <p:blipFill>
          <a:blip r:embed="rId2"/>
          <a:stretch>
            <a:fillRect/>
          </a:stretch>
        </p:blipFill>
        <p:spPr>
          <a:xfrm>
            <a:off x="878286" y="3696980"/>
            <a:ext cx="3400287" cy="2512434"/>
          </a:xfrm>
          <a:prstGeom prst="rect">
            <a:avLst/>
          </a:prstGeom>
        </p:spPr>
      </p:pic>
    </p:spTree>
    <p:extLst>
      <p:ext uri="{BB962C8B-B14F-4D97-AF65-F5344CB8AC3E}">
        <p14:creationId xmlns:p14="http://schemas.microsoft.com/office/powerpoint/2010/main" val="3870636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D68D869-4A21-71E2-86DC-5AC5A52C6FC2}"/>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4</a:t>
            </a:r>
          </a:p>
        </p:txBody>
      </p:sp>
      <p:sp>
        <p:nvSpPr>
          <p:cNvPr id="3" name="TextBox 2">
            <a:extLst>
              <a:ext uri="{FF2B5EF4-FFF2-40B4-BE49-F238E27FC236}">
                <a16:creationId xmlns:a16="http://schemas.microsoft.com/office/drawing/2014/main" id="{A8431DEC-2368-B81A-8466-6762814A2EE5}"/>
              </a:ext>
            </a:extLst>
          </p:cNvPr>
          <p:cNvSpPr txBox="1"/>
          <p:nvPr/>
        </p:nvSpPr>
        <p:spPr>
          <a:xfrm>
            <a:off x="80974" y="1065678"/>
            <a:ext cx="5820095" cy="280076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Scenario</a:t>
            </a:r>
          </a:p>
          <a:p>
            <a:pPr algn="just"/>
            <a:r>
              <a:rPr lang="en-GB" sz="1600" dirty="0">
                <a:latin typeface="Segoe UI Variable Text" pitchFamily="2" charset="0"/>
                <a:cs typeface="Segoe UI" panose="020B0502040204020203" pitchFamily="34" charset="0"/>
              </a:rPr>
              <a:t>A media student is working on a school project about local wildlife. They start by going outside to capture clear, high-quality photos of animals in their natural environment to include in their report. Later, back at home, they join an online group discussion with classmates and the teacher, where their face and voice are shared live through their computer. Finally, when creating a poster for the project, the student uses a special pen and flat surface connected to the computer to hand-draw illustrations of animals directly into the design software.</a:t>
            </a:r>
          </a:p>
        </p:txBody>
      </p:sp>
      <p:sp>
        <p:nvSpPr>
          <p:cNvPr id="4" name="TextBox 3">
            <a:extLst>
              <a:ext uri="{FF2B5EF4-FFF2-40B4-BE49-F238E27FC236}">
                <a16:creationId xmlns:a16="http://schemas.microsoft.com/office/drawing/2014/main" id="{730D98A2-A478-3C90-39A7-87843C926C98}"/>
              </a:ext>
            </a:extLst>
          </p:cNvPr>
          <p:cNvSpPr txBox="1"/>
          <p:nvPr/>
        </p:nvSpPr>
        <p:spPr>
          <a:xfrm>
            <a:off x="6096000" y="1065678"/>
            <a:ext cx="5720316" cy="83099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a:t>
            </a:r>
          </a:p>
          <a:p>
            <a:r>
              <a:rPr lang="en-GB" sz="1600" dirty="0">
                <a:latin typeface="Segoe UI Variable Text" pitchFamily="2" charset="0"/>
                <a:cs typeface="Segoe UI" panose="020B0502040204020203" pitchFamily="34" charset="0"/>
              </a:rPr>
              <a:t>In the table below, identify </a:t>
            </a:r>
            <a:r>
              <a:rPr lang="en-GB" sz="1600" b="1" dirty="0">
                <a:latin typeface="Segoe UI Variable Text" pitchFamily="2" charset="0"/>
                <a:cs typeface="Segoe UI" panose="020B0502040204020203" pitchFamily="34" charset="0"/>
              </a:rPr>
              <a:t>three</a:t>
            </a:r>
            <a:r>
              <a:rPr lang="en-GB" sz="1600" dirty="0">
                <a:latin typeface="Segoe UI Variable Text" pitchFamily="2" charset="0"/>
                <a:cs typeface="Segoe UI" panose="020B0502040204020203" pitchFamily="34" charset="0"/>
              </a:rPr>
              <a:t> input devices that have been used and explain why these are appropriate. </a:t>
            </a:r>
          </a:p>
        </p:txBody>
      </p:sp>
      <p:graphicFrame>
        <p:nvGraphicFramePr>
          <p:cNvPr id="5" name="Table 4">
            <a:extLst>
              <a:ext uri="{FF2B5EF4-FFF2-40B4-BE49-F238E27FC236}">
                <a16:creationId xmlns:a16="http://schemas.microsoft.com/office/drawing/2014/main" id="{53D0B46B-F2FB-573D-F967-137C9884670D}"/>
              </a:ext>
            </a:extLst>
          </p:cNvPr>
          <p:cNvGraphicFramePr>
            <a:graphicFrameLocks noGrp="1"/>
          </p:cNvGraphicFramePr>
          <p:nvPr>
            <p:extLst>
              <p:ext uri="{D42A27DB-BD31-4B8C-83A1-F6EECF244321}">
                <p14:modId xmlns:p14="http://schemas.microsoft.com/office/powerpoint/2010/main" val="588153101"/>
              </p:ext>
            </p:extLst>
          </p:nvPr>
        </p:nvGraphicFramePr>
        <p:xfrm>
          <a:off x="6209414" y="2032912"/>
          <a:ext cx="5475768" cy="3815080"/>
        </p:xfrm>
        <a:graphic>
          <a:graphicData uri="http://schemas.openxmlformats.org/drawingml/2006/table">
            <a:tbl>
              <a:tblPr firstRow="1" bandRow="1">
                <a:tableStyleId>{5940675A-B579-460E-94D1-54222C63F5DA}</a:tableStyleId>
              </a:tblPr>
              <a:tblGrid>
                <a:gridCol w="2737884">
                  <a:extLst>
                    <a:ext uri="{9D8B030D-6E8A-4147-A177-3AD203B41FA5}">
                      <a16:colId xmlns:a16="http://schemas.microsoft.com/office/drawing/2014/main" val="1534560980"/>
                    </a:ext>
                  </a:extLst>
                </a:gridCol>
                <a:gridCol w="2737884">
                  <a:extLst>
                    <a:ext uri="{9D8B030D-6E8A-4147-A177-3AD203B41FA5}">
                      <a16:colId xmlns:a16="http://schemas.microsoft.com/office/drawing/2014/main" val="1037429780"/>
                    </a:ext>
                  </a:extLst>
                </a:gridCol>
              </a:tblGrid>
              <a:tr h="370840">
                <a:tc>
                  <a:txBody>
                    <a:bodyPr/>
                    <a:lstStyle/>
                    <a:p>
                      <a:r>
                        <a:rPr lang="en-GB" sz="1600" b="1" dirty="0">
                          <a:latin typeface="Segoe UI Variable Text" pitchFamily="2" charset="0"/>
                        </a:rPr>
                        <a:t>Input device</a:t>
                      </a:r>
                    </a:p>
                  </a:txBody>
                  <a:tcPr>
                    <a:solidFill>
                      <a:schemeClr val="bg1">
                        <a:lumMod val="95000"/>
                      </a:schemeClr>
                    </a:solidFill>
                  </a:tcPr>
                </a:tc>
                <a:tc>
                  <a:txBody>
                    <a:bodyPr/>
                    <a:lstStyle/>
                    <a:p>
                      <a:r>
                        <a:rPr lang="en-GB" sz="1600" b="1" dirty="0">
                          <a:latin typeface="Segoe UI Variable Text" pitchFamily="2" charset="0"/>
                        </a:rPr>
                        <a:t>Justification</a:t>
                      </a:r>
                    </a:p>
                  </a:txBody>
                  <a:tcPr>
                    <a:solidFill>
                      <a:schemeClr val="bg1">
                        <a:lumMod val="95000"/>
                      </a:schemeClr>
                    </a:solidFill>
                  </a:tcPr>
                </a:tc>
                <a:extLst>
                  <a:ext uri="{0D108BD9-81ED-4DB2-BD59-A6C34878D82A}">
                    <a16:rowId xmlns:a16="http://schemas.microsoft.com/office/drawing/2014/main" val="1251561285"/>
                  </a:ext>
                </a:extLst>
              </a:tr>
              <a:tr h="370840">
                <a:tc>
                  <a:txBody>
                    <a:bodyPr/>
                    <a:lstStyle/>
                    <a:p>
                      <a:r>
                        <a:rPr lang="en-GB" sz="1600" dirty="0">
                          <a:latin typeface="Segoe UI Variable Text" pitchFamily="2" charset="0"/>
                        </a:rPr>
                        <a:t>Digital camera</a:t>
                      </a:r>
                    </a:p>
                  </a:txBody>
                  <a:tcPr/>
                </a:tc>
                <a:tc>
                  <a:txBody>
                    <a:bodyPr/>
                    <a:lstStyle/>
                    <a:p>
                      <a:r>
                        <a:rPr lang="en-GB" sz="1600" dirty="0">
                          <a:latin typeface="Segoe UI Variable Text" pitchFamily="2" charset="0"/>
                        </a:rPr>
                        <a:t>It is used to capture clear, high-quality photos of wildlife outdoors that can be added to the project.</a:t>
                      </a:r>
                    </a:p>
                  </a:txBody>
                  <a:tcPr/>
                </a:tc>
                <a:extLst>
                  <a:ext uri="{0D108BD9-81ED-4DB2-BD59-A6C34878D82A}">
                    <a16:rowId xmlns:a16="http://schemas.microsoft.com/office/drawing/2014/main" val="776949976"/>
                  </a:ext>
                </a:extLst>
              </a:tr>
              <a:tr h="370840">
                <a:tc>
                  <a:txBody>
                    <a:bodyPr/>
                    <a:lstStyle/>
                    <a:p>
                      <a:r>
                        <a:rPr lang="en-GB" sz="1600" dirty="0">
                          <a:latin typeface="Segoe UI Variable Text" pitchFamily="2" charset="0"/>
                        </a:rPr>
                        <a:t>Webcam</a:t>
                      </a:r>
                    </a:p>
                  </a:txBody>
                  <a:tcPr/>
                </a:tc>
                <a:tc>
                  <a:txBody>
                    <a:bodyPr/>
                    <a:lstStyle/>
                    <a:p>
                      <a:r>
                        <a:rPr lang="en-GB" sz="1600" dirty="0">
                          <a:latin typeface="Segoe UI Variable Text" pitchFamily="2" charset="0"/>
                        </a:rPr>
                        <a:t>It allows the student to join the live online discussion by transmitting video and audio in real time.</a:t>
                      </a:r>
                    </a:p>
                  </a:txBody>
                  <a:tcPr/>
                </a:tc>
                <a:extLst>
                  <a:ext uri="{0D108BD9-81ED-4DB2-BD59-A6C34878D82A}">
                    <a16:rowId xmlns:a16="http://schemas.microsoft.com/office/drawing/2014/main" val="880199776"/>
                  </a:ext>
                </a:extLst>
              </a:tr>
              <a:tr h="370840">
                <a:tc>
                  <a:txBody>
                    <a:bodyPr/>
                    <a:lstStyle/>
                    <a:p>
                      <a:r>
                        <a:rPr lang="en-GB" sz="1600" dirty="0">
                          <a:latin typeface="Segoe UI Variable Text" pitchFamily="2" charset="0"/>
                        </a:rPr>
                        <a:t>Graphics tablet</a:t>
                      </a:r>
                    </a:p>
                  </a:txBody>
                  <a:tcPr/>
                </a:tc>
                <a:tc>
                  <a:txBody>
                    <a:bodyPr/>
                    <a:lstStyle/>
                    <a:p>
                      <a:r>
                        <a:rPr lang="en-GB" sz="1600" dirty="0">
                          <a:latin typeface="Segoe UI Variable Text" pitchFamily="2" charset="0"/>
                        </a:rPr>
                        <a:t>It enables the student to hand-draw illustrations directly into the computer software for the project poster.</a:t>
                      </a:r>
                    </a:p>
                  </a:txBody>
                  <a:tcPr/>
                </a:tc>
                <a:extLst>
                  <a:ext uri="{0D108BD9-81ED-4DB2-BD59-A6C34878D82A}">
                    <a16:rowId xmlns:a16="http://schemas.microsoft.com/office/drawing/2014/main" val="3773184655"/>
                  </a:ext>
                </a:extLst>
              </a:tr>
            </a:tbl>
          </a:graphicData>
        </a:graphic>
      </p:graphicFrame>
      <p:pic>
        <p:nvPicPr>
          <p:cNvPr id="7" name="Picture 6">
            <a:extLst>
              <a:ext uri="{FF2B5EF4-FFF2-40B4-BE49-F238E27FC236}">
                <a16:creationId xmlns:a16="http://schemas.microsoft.com/office/drawing/2014/main" id="{9075A4F0-5AD5-8696-B6A9-6DEF5813539A}"/>
              </a:ext>
            </a:extLst>
          </p:cNvPr>
          <p:cNvPicPr>
            <a:picLocks noChangeAspect="1"/>
          </p:cNvPicPr>
          <p:nvPr/>
        </p:nvPicPr>
        <p:blipFill>
          <a:blip r:embed="rId2"/>
          <a:stretch>
            <a:fillRect/>
          </a:stretch>
        </p:blipFill>
        <p:spPr>
          <a:xfrm>
            <a:off x="1265274" y="3643160"/>
            <a:ext cx="4635795" cy="2601522"/>
          </a:xfrm>
          <a:prstGeom prst="rect">
            <a:avLst/>
          </a:prstGeom>
        </p:spPr>
      </p:pic>
    </p:spTree>
    <p:extLst>
      <p:ext uri="{BB962C8B-B14F-4D97-AF65-F5344CB8AC3E}">
        <p14:creationId xmlns:p14="http://schemas.microsoft.com/office/powerpoint/2010/main" val="2810605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36FD29-90F4-9456-CBE2-FE82230DDCA6}"/>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5</a:t>
            </a:r>
          </a:p>
        </p:txBody>
      </p:sp>
      <p:sp>
        <p:nvSpPr>
          <p:cNvPr id="6" name="TextBox 5">
            <a:extLst>
              <a:ext uri="{FF2B5EF4-FFF2-40B4-BE49-F238E27FC236}">
                <a16:creationId xmlns:a16="http://schemas.microsoft.com/office/drawing/2014/main" id="{21510B8C-ACBA-353E-680C-A58D4B9797E5}"/>
              </a:ext>
            </a:extLst>
          </p:cNvPr>
          <p:cNvSpPr txBox="1"/>
          <p:nvPr/>
        </p:nvSpPr>
        <p:spPr>
          <a:xfrm>
            <a:off x="140882" y="1116994"/>
            <a:ext cx="4854028" cy="1569660"/>
          </a:xfrm>
          <a:prstGeom prst="rect">
            <a:avLst/>
          </a:prstGeom>
          <a:noFill/>
        </p:spPr>
        <p:txBody>
          <a:bodyPr wrap="square">
            <a:spAutoFit/>
          </a:bodyPr>
          <a:lstStyle/>
          <a:p>
            <a:r>
              <a:rPr lang="en-GB" sz="1600" u="sng" dirty="0">
                <a:latin typeface="Segoe UI Variable Text" pitchFamily="2" charset="0"/>
              </a:rPr>
              <a:t>Scenario</a:t>
            </a:r>
          </a:p>
          <a:p>
            <a:r>
              <a:rPr lang="en-GB" sz="1600" dirty="0">
                <a:latin typeface="Segoe UI Variable Text" pitchFamily="2" charset="0"/>
              </a:rPr>
              <a:t>A </a:t>
            </a:r>
            <a:r>
              <a:rPr lang="en-GB" sz="1600" b="1" dirty="0">
                <a:latin typeface="Segoe UI Variable Text" pitchFamily="2" charset="0"/>
              </a:rPr>
              <a:t>reader</a:t>
            </a:r>
            <a:r>
              <a:rPr lang="en-GB" sz="1600" dirty="0">
                <a:latin typeface="Segoe UI Variable Text" pitchFamily="2" charset="0"/>
              </a:rPr>
              <a:t> as an input device is a hardware tool that </a:t>
            </a:r>
            <a:r>
              <a:rPr lang="en-GB" sz="1600" b="1" dirty="0">
                <a:latin typeface="Segoe UI Variable Text" pitchFamily="2" charset="0"/>
              </a:rPr>
              <a:t>reads data from a physical medium and sends it to a computer for processing</a:t>
            </a:r>
            <a:r>
              <a:rPr lang="en-GB" sz="1600" dirty="0">
                <a:latin typeface="Segoe UI Variable Text" pitchFamily="2" charset="0"/>
              </a:rPr>
              <a:t>. It “inputs” information into the system so the computer can use it.</a:t>
            </a:r>
          </a:p>
        </p:txBody>
      </p:sp>
      <p:sp>
        <p:nvSpPr>
          <p:cNvPr id="12" name="TextBox 11">
            <a:extLst>
              <a:ext uri="{FF2B5EF4-FFF2-40B4-BE49-F238E27FC236}">
                <a16:creationId xmlns:a16="http://schemas.microsoft.com/office/drawing/2014/main" id="{E82B3947-1AEC-3E8F-5497-6E8B011FB373}"/>
              </a:ext>
            </a:extLst>
          </p:cNvPr>
          <p:cNvSpPr txBox="1"/>
          <p:nvPr/>
        </p:nvSpPr>
        <p:spPr>
          <a:xfrm>
            <a:off x="5499322" y="824606"/>
            <a:ext cx="6551796" cy="584775"/>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 B</a:t>
            </a:r>
          </a:p>
          <a:p>
            <a:r>
              <a:rPr lang="en-GB" sz="1600" dirty="0">
                <a:latin typeface="Segoe UI Variable Text" pitchFamily="2" charset="0"/>
                <a:cs typeface="Segoe UI" panose="020B0502040204020203" pitchFamily="34" charset="0"/>
              </a:rPr>
              <a:t>Identify which reader is used in each of the scenarios provided below.</a:t>
            </a:r>
          </a:p>
        </p:txBody>
      </p:sp>
      <p:sp>
        <p:nvSpPr>
          <p:cNvPr id="13" name="TextBox 12">
            <a:extLst>
              <a:ext uri="{FF2B5EF4-FFF2-40B4-BE49-F238E27FC236}">
                <a16:creationId xmlns:a16="http://schemas.microsoft.com/office/drawing/2014/main" id="{F36168EC-2ACC-99B7-EA97-572C3685F9D6}"/>
              </a:ext>
            </a:extLst>
          </p:cNvPr>
          <p:cNvSpPr txBox="1"/>
          <p:nvPr/>
        </p:nvSpPr>
        <p:spPr>
          <a:xfrm>
            <a:off x="5571912" y="2778913"/>
            <a:ext cx="580712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Scan an item at a supermarket </a:t>
            </a:r>
          </a:p>
        </p:txBody>
      </p:sp>
      <p:sp>
        <p:nvSpPr>
          <p:cNvPr id="15" name="Rectangle 14">
            <a:extLst>
              <a:ext uri="{FF2B5EF4-FFF2-40B4-BE49-F238E27FC236}">
                <a16:creationId xmlns:a16="http://schemas.microsoft.com/office/drawing/2014/main" id="{D80CC31F-398E-90A7-19C9-97CA19D95C24}"/>
              </a:ext>
            </a:extLst>
          </p:cNvPr>
          <p:cNvSpPr/>
          <p:nvPr/>
        </p:nvSpPr>
        <p:spPr>
          <a:xfrm>
            <a:off x="8475476" y="2686654"/>
            <a:ext cx="3296762" cy="523072"/>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Barcode reader</a:t>
            </a:r>
          </a:p>
        </p:txBody>
      </p:sp>
      <p:graphicFrame>
        <p:nvGraphicFramePr>
          <p:cNvPr id="16" name="Table 4">
            <a:extLst>
              <a:ext uri="{FF2B5EF4-FFF2-40B4-BE49-F238E27FC236}">
                <a16:creationId xmlns:a16="http://schemas.microsoft.com/office/drawing/2014/main" id="{84348AFA-9DF4-019F-5CEB-6D0835138991}"/>
              </a:ext>
            </a:extLst>
          </p:cNvPr>
          <p:cNvGraphicFramePr>
            <a:graphicFrameLocks noGrp="1"/>
          </p:cNvGraphicFramePr>
          <p:nvPr>
            <p:extLst>
              <p:ext uri="{D42A27DB-BD31-4B8C-83A1-F6EECF244321}">
                <p14:modId xmlns:p14="http://schemas.microsoft.com/office/powerpoint/2010/main" val="554998048"/>
              </p:ext>
            </p:extLst>
          </p:nvPr>
        </p:nvGraphicFramePr>
        <p:xfrm>
          <a:off x="5605252" y="1489417"/>
          <a:ext cx="6166986" cy="914400"/>
        </p:xfrm>
        <a:graphic>
          <a:graphicData uri="http://schemas.openxmlformats.org/drawingml/2006/table">
            <a:tbl>
              <a:tblPr firstRow="1" bandRow="1">
                <a:tableStyleId>{5940675A-B579-460E-94D1-54222C63F5DA}</a:tableStyleId>
              </a:tblPr>
              <a:tblGrid>
                <a:gridCol w="2055662">
                  <a:extLst>
                    <a:ext uri="{9D8B030D-6E8A-4147-A177-3AD203B41FA5}">
                      <a16:colId xmlns:a16="http://schemas.microsoft.com/office/drawing/2014/main" val="897177703"/>
                    </a:ext>
                  </a:extLst>
                </a:gridCol>
                <a:gridCol w="2454169">
                  <a:extLst>
                    <a:ext uri="{9D8B030D-6E8A-4147-A177-3AD203B41FA5}">
                      <a16:colId xmlns:a16="http://schemas.microsoft.com/office/drawing/2014/main" val="3853277964"/>
                    </a:ext>
                  </a:extLst>
                </a:gridCol>
                <a:gridCol w="1657155">
                  <a:extLst>
                    <a:ext uri="{9D8B030D-6E8A-4147-A177-3AD203B41FA5}">
                      <a16:colId xmlns:a16="http://schemas.microsoft.com/office/drawing/2014/main" val="974085992"/>
                    </a:ext>
                  </a:extLst>
                </a:gridCol>
              </a:tblGrid>
              <a:tr h="284874">
                <a:tc>
                  <a:txBody>
                    <a:bodyPr/>
                    <a:lstStyle/>
                    <a:p>
                      <a:pPr algn="ctr"/>
                      <a:r>
                        <a:rPr lang="en-GB" sz="1600" b="1" dirty="0">
                          <a:latin typeface="Segoe UI" panose="020B0502040204020203" pitchFamily="34" charset="0"/>
                          <a:cs typeface="Segoe UI" panose="020B0502040204020203" pitchFamily="34" charset="0"/>
                        </a:rPr>
                        <a:t>QR code reader</a:t>
                      </a:r>
                    </a:p>
                  </a:txBody>
                  <a:tcPr/>
                </a:tc>
                <a:tc>
                  <a:txBody>
                    <a:bodyPr/>
                    <a:lstStyle/>
                    <a:p>
                      <a:pPr algn="ctr"/>
                      <a:r>
                        <a:rPr lang="en-GB" sz="1600" b="1" dirty="0">
                          <a:latin typeface="Segoe UI" panose="020B0502040204020203" pitchFamily="34" charset="0"/>
                          <a:cs typeface="Segoe UI" panose="020B0502040204020203" pitchFamily="34" charset="0"/>
                        </a:rPr>
                        <a:t>Barcode reader</a:t>
                      </a:r>
                    </a:p>
                  </a:txBody>
                  <a:tcPr/>
                </a:tc>
                <a:tc>
                  <a:txBody>
                    <a:bodyPr/>
                    <a:lstStyle/>
                    <a:p>
                      <a:pPr algn="ctr"/>
                      <a:r>
                        <a:rPr lang="en-GB" sz="1600" b="1" dirty="0">
                          <a:latin typeface="Segoe UI" panose="020B0502040204020203" pitchFamily="34" charset="0"/>
                          <a:cs typeface="Segoe UI" panose="020B0502040204020203" pitchFamily="34" charset="0"/>
                        </a:rPr>
                        <a:t>RFID reader</a:t>
                      </a:r>
                    </a:p>
                  </a:txBody>
                  <a:tcPr/>
                </a:tc>
                <a:extLst>
                  <a:ext uri="{0D108BD9-81ED-4DB2-BD59-A6C34878D82A}">
                    <a16:rowId xmlns:a16="http://schemas.microsoft.com/office/drawing/2014/main" val="2375857760"/>
                  </a:ext>
                </a:extLst>
              </a:tr>
              <a:tr h="284874">
                <a:tc>
                  <a:txBody>
                    <a:bodyPr/>
                    <a:lstStyle/>
                    <a:p>
                      <a:pPr algn="ctr"/>
                      <a:r>
                        <a:rPr lang="en-GB" sz="1600" b="1" dirty="0">
                          <a:latin typeface="Segoe UI" panose="020B0502040204020203" pitchFamily="34" charset="0"/>
                          <a:cs typeface="Segoe UI" panose="020B0502040204020203" pitchFamily="34" charset="0"/>
                        </a:rPr>
                        <a:t>Optical mark reader</a:t>
                      </a:r>
                    </a:p>
                  </a:txBody>
                  <a:tcPr/>
                </a:tc>
                <a:tc>
                  <a:txBody>
                    <a:bodyPr/>
                    <a:lstStyle/>
                    <a:p>
                      <a:pPr algn="ctr"/>
                      <a:r>
                        <a:rPr lang="en-GB" sz="1600" b="1" dirty="0">
                          <a:latin typeface="Segoe UI" panose="020B0502040204020203" pitchFamily="34" charset="0"/>
                          <a:cs typeface="Segoe UI" panose="020B0502040204020203" pitchFamily="34" charset="0"/>
                        </a:rPr>
                        <a:t>Magnetic ink character recognition</a:t>
                      </a:r>
                    </a:p>
                  </a:txBody>
                  <a:tcPr/>
                </a:tc>
                <a:tc>
                  <a:txBody>
                    <a:bodyPr/>
                    <a:lstStyle/>
                    <a:p>
                      <a:pPr algn="ctr"/>
                      <a:r>
                        <a:rPr lang="en-GB" sz="1600" b="1" dirty="0">
                          <a:latin typeface="Segoe UI" panose="020B0502040204020203" pitchFamily="34" charset="0"/>
                          <a:cs typeface="Segoe UI" panose="020B0502040204020203" pitchFamily="34" charset="0"/>
                        </a:rPr>
                        <a:t>Magnetic stripe readers</a:t>
                      </a:r>
                    </a:p>
                  </a:txBody>
                  <a:tcPr/>
                </a:tc>
                <a:extLst>
                  <a:ext uri="{0D108BD9-81ED-4DB2-BD59-A6C34878D82A}">
                    <a16:rowId xmlns:a16="http://schemas.microsoft.com/office/drawing/2014/main" val="257569605"/>
                  </a:ext>
                </a:extLst>
              </a:tr>
            </a:tbl>
          </a:graphicData>
        </a:graphic>
      </p:graphicFrame>
      <p:sp>
        <p:nvSpPr>
          <p:cNvPr id="17" name="TextBox 16">
            <a:extLst>
              <a:ext uri="{FF2B5EF4-FFF2-40B4-BE49-F238E27FC236}">
                <a16:creationId xmlns:a16="http://schemas.microsoft.com/office/drawing/2014/main" id="{5FDA0DEF-EAA9-CD54-F390-946F08E68CEA}"/>
              </a:ext>
            </a:extLst>
          </p:cNvPr>
          <p:cNvSpPr txBox="1"/>
          <p:nvPr/>
        </p:nvSpPr>
        <p:spPr>
          <a:xfrm>
            <a:off x="5571912" y="3438588"/>
            <a:ext cx="580712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Scan a lottery ticket. </a:t>
            </a:r>
          </a:p>
        </p:txBody>
      </p:sp>
      <p:sp>
        <p:nvSpPr>
          <p:cNvPr id="18" name="Rectangle 17">
            <a:extLst>
              <a:ext uri="{FF2B5EF4-FFF2-40B4-BE49-F238E27FC236}">
                <a16:creationId xmlns:a16="http://schemas.microsoft.com/office/drawing/2014/main" id="{38396D18-8B4C-8A4D-0454-5939920E45C2}"/>
              </a:ext>
            </a:extLst>
          </p:cNvPr>
          <p:cNvSpPr/>
          <p:nvPr/>
        </p:nvSpPr>
        <p:spPr>
          <a:xfrm>
            <a:off x="8475476" y="3346329"/>
            <a:ext cx="3296762" cy="523072"/>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Optical mark reader</a:t>
            </a:r>
          </a:p>
        </p:txBody>
      </p:sp>
      <p:sp>
        <p:nvSpPr>
          <p:cNvPr id="19" name="TextBox 18">
            <a:extLst>
              <a:ext uri="{FF2B5EF4-FFF2-40B4-BE49-F238E27FC236}">
                <a16:creationId xmlns:a16="http://schemas.microsoft.com/office/drawing/2014/main" id="{BAB7AEDC-CAB3-44C3-406A-FC3CC12FE762}"/>
              </a:ext>
            </a:extLst>
          </p:cNvPr>
          <p:cNvSpPr txBox="1"/>
          <p:nvPr/>
        </p:nvSpPr>
        <p:spPr>
          <a:xfrm>
            <a:off x="5571912" y="4109474"/>
            <a:ext cx="580712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Scan a credit card.</a:t>
            </a:r>
          </a:p>
        </p:txBody>
      </p:sp>
      <p:sp>
        <p:nvSpPr>
          <p:cNvPr id="20" name="Rectangle 19">
            <a:extLst>
              <a:ext uri="{FF2B5EF4-FFF2-40B4-BE49-F238E27FC236}">
                <a16:creationId xmlns:a16="http://schemas.microsoft.com/office/drawing/2014/main" id="{FE2AC2A7-DE35-AAEF-20E1-9D25CF6D4AEA}"/>
              </a:ext>
            </a:extLst>
          </p:cNvPr>
          <p:cNvSpPr/>
          <p:nvPr/>
        </p:nvSpPr>
        <p:spPr>
          <a:xfrm>
            <a:off x="8475476" y="4017215"/>
            <a:ext cx="3296762" cy="523072"/>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Magnetic stripe reader</a:t>
            </a:r>
          </a:p>
        </p:txBody>
      </p:sp>
      <p:sp>
        <p:nvSpPr>
          <p:cNvPr id="21" name="TextBox 20">
            <a:extLst>
              <a:ext uri="{FF2B5EF4-FFF2-40B4-BE49-F238E27FC236}">
                <a16:creationId xmlns:a16="http://schemas.microsoft.com/office/drawing/2014/main" id="{3992CEE5-B5E3-56D2-3CEF-5A0B0067CC60}"/>
              </a:ext>
            </a:extLst>
          </p:cNvPr>
          <p:cNvSpPr txBox="1"/>
          <p:nvPr/>
        </p:nvSpPr>
        <p:spPr>
          <a:xfrm>
            <a:off x="5571912" y="4773966"/>
            <a:ext cx="580712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Scan a cheque</a:t>
            </a:r>
          </a:p>
        </p:txBody>
      </p:sp>
      <p:sp>
        <p:nvSpPr>
          <p:cNvPr id="22" name="Rectangle 21">
            <a:extLst>
              <a:ext uri="{FF2B5EF4-FFF2-40B4-BE49-F238E27FC236}">
                <a16:creationId xmlns:a16="http://schemas.microsoft.com/office/drawing/2014/main" id="{25A456D3-604A-75DB-9235-6B6F440EA863}"/>
              </a:ext>
            </a:extLst>
          </p:cNvPr>
          <p:cNvSpPr/>
          <p:nvPr/>
        </p:nvSpPr>
        <p:spPr>
          <a:xfrm>
            <a:off x="8475476" y="4681707"/>
            <a:ext cx="3296762" cy="523072"/>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Magnetic ink character recognition.</a:t>
            </a:r>
          </a:p>
        </p:txBody>
      </p:sp>
      <p:sp>
        <p:nvSpPr>
          <p:cNvPr id="23" name="TextBox 22">
            <a:extLst>
              <a:ext uri="{FF2B5EF4-FFF2-40B4-BE49-F238E27FC236}">
                <a16:creationId xmlns:a16="http://schemas.microsoft.com/office/drawing/2014/main" id="{A2360EC0-13B4-1DA3-2B31-E71F339E5B1B}"/>
              </a:ext>
            </a:extLst>
          </p:cNvPr>
          <p:cNvSpPr txBox="1"/>
          <p:nvPr/>
        </p:nvSpPr>
        <p:spPr>
          <a:xfrm>
            <a:off x="5571912" y="5425962"/>
            <a:ext cx="580712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Scan to enter a secure room</a:t>
            </a:r>
          </a:p>
        </p:txBody>
      </p:sp>
      <p:sp>
        <p:nvSpPr>
          <p:cNvPr id="24" name="Rectangle 23">
            <a:extLst>
              <a:ext uri="{FF2B5EF4-FFF2-40B4-BE49-F238E27FC236}">
                <a16:creationId xmlns:a16="http://schemas.microsoft.com/office/drawing/2014/main" id="{BF402E96-BE05-3809-BCDA-3906A6DBE6EA}"/>
              </a:ext>
            </a:extLst>
          </p:cNvPr>
          <p:cNvSpPr/>
          <p:nvPr/>
        </p:nvSpPr>
        <p:spPr>
          <a:xfrm>
            <a:off x="8475476" y="5333703"/>
            <a:ext cx="3296762" cy="523072"/>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RFID reader</a:t>
            </a:r>
          </a:p>
        </p:txBody>
      </p:sp>
      <p:pic>
        <p:nvPicPr>
          <p:cNvPr id="27" name="Picture 2" descr="4 Lessons From the Improbable Rise of QR Codes | by Clive Thompson ...">
            <a:extLst>
              <a:ext uri="{FF2B5EF4-FFF2-40B4-BE49-F238E27FC236}">
                <a16:creationId xmlns:a16="http://schemas.microsoft.com/office/drawing/2014/main" id="{2F163D25-3822-25FA-D6F6-D9A77F107D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8018" y="2625904"/>
            <a:ext cx="1384225" cy="1391311"/>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2D3BA177-4817-9D73-8D54-EFC90355E546}"/>
              </a:ext>
            </a:extLst>
          </p:cNvPr>
          <p:cNvSpPr txBox="1"/>
          <p:nvPr/>
        </p:nvSpPr>
        <p:spPr>
          <a:xfrm>
            <a:off x="201986" y="2936485"/>
            <a:ext cx="2944627" cy="83099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 A</a:t>
            </a:r>
          </a:p>
          <a:p>
            <a:r>
              <a:rPr lang="en-GB" sz="1600" dirty="0">
                <a:latin typeface="Segoe UI Variable Text" pitchFamily="2" charset="0"/>
                <a:cs typeface="Segoe UI" panose="020B0502040204020203" pitchFamily="34" charset="0"/>
              </a:rPr>
              <a:t>What does QR stand for and why are QR codes used?</a:t>
            </a:r>
          </a:p>
        </p:txBody>
      </p:sp>
      <p:sp>
        <p:nvSpPr>
          <p:cNvPr id="29" name="Rectangle 28">
            <a:extLst>
              <a:ext uri="{FF2B5EF4-FFF2-40B4-BE49-F238E27FC236}">
                <a16:creationId xmlns:a16="http://schemas.microsoft.com/office/drawing/2014/main" id="{30FDD8DE-71BB-50CB-C080-4834B9FF7151}"/>
              </a:ext>
            </a:extLst>
          </p:cNvPr>
          <p:cNvSpPr/>
          <p:nvPr/>
        </p:nvSpPr>
        <p:spPr>
          <a:xfrm>
            <a:off x="219649" y="4238534"/>
            <a:ext cx="4775261" cy="1287591"/>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buFont typeface="Arial" panose="020B0604020202020204" pitchFamily="34" charset="0"/>
              <a:buChar char="•"/>
            </a:pPr>
            <a:r>
              <a:rPr lang="en-GB" sz="1600" dirty="0">
                <a:solidFill>
                  <a:schemeClr val="tx1"/>
                </a:solidFill>
                <a:latin typeface="Segoe UI Variable Text" pitchFamily="2" charset="0"/>
                <a:cs typeface="Segoe UI" panose="020B0502040204020203" pitchFamily="34" charset="0"/>
              </a:rPr>
              <a:t>QR stands for Quick Response. </a:t>
            </a:r>
          </a:p>
          <a:p>
            <a:pPr marL="285750" indent="-285750">
              <a:buFont typeface="Arial" panose="020B0604020202020204" pitchFamily="34" charset="0"/>
              <a:buChar char="•"/>
            </a:pPr>
            <a:r>
              <a:rPr lang="en-GB" sz="1600" dirty="0">
                <a:solidFill>
                  <a:schemeClr val="tx1"/>
                </a:solidFill>
                <a:latin typeface="Segoe UI Variable Text" pitchFamily="2" charset="0"/>
                <a:cs typeface="Segoe UI" panose="020B0502040204020203" pitchFamily="34" charset="0"/>
              </a:rPr>
              <a:t>It allows a small icon that is used to store information such as text such as contact details, booking information as well as being used for verifying/authenticating a user.</a:t>
            </a:r>
          </a:p>
        </p:txBody>
      </p:sp>
    </p:spTree>
    <p:extLst>
      <p:ext uri="{BB962C8B-B14F-4D97-AF65-F5344CB8AC3E}">
        <p14:creationId xmlns:p14="http://schemas.microsoft.com/office/powerpoint/2010/main" val="35533956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D1A132-2647-54CA-4766-F7D4C7DF6F5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4184A53-91DA-1F10-9940-D23BF74899D9}"/>
              </a:ext>
            </a:extLst>
          </p:cNvPr>
          <p:cNvSpPr txBox="1"/>
          <p:nvPr/>
        </p:nvSpPr>
        <p:spPr>
          <a:xfrm>
            <a:off x="108619" y="1046274"/>
            <a:ext cx="5799540" cy="5509200"/>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Scenario</a:t>
            </a:r>
          </a:p>
          <a:p>
            <a:r>
              <a:rPr lang="en-GB" sz="1600" dirty="0">
                <a:latin typeface="Segoe UI Variable Text" pitchFamily="2" charset="0"/>
              </a:rPr>
              <a:t>You are part of a team managing a </a:t>
            </a:r>
            <a:r>
              <a:rPr lang="en-GB" sz="1600" b="1" dirty="0">
                <a:latin typeface="Segoe UI Variable Text" pitchFamily="2" charset="0"/>
              </a:rPr>
              <a:t>high-tech indoor smart garden</a:t>
            </a:r>
            <a:r>
              <a:rPr lang="en-GB" sz="1600" dirty="0">
                <a:latin typeface="Segoe UI Variable Text" pitchFamily="2" charset="0"/>
              </a:rPr>
              <a:t>. The garden is designed to automatically care for plants, detect environmental changes, and alert you if something goes wrong. The system uses a special smart home device with multiple built-in sensors.</a:t>
            </a:r>
          </a:p>
          <a:p>
            <a:endParaRPr lang="en-GB" sz="1600" dirty="0">
              <a:latin typeface="Segoe UI Variable Text" pitchFamily="2" charset="0"/>
            </a:endParaRPr>
          </a:p>
          <a:p>
            <a:r>
              <a:rPr lang="en-GB" sz="1600" dirty="0">
                <a:latin typeface="Segoe UI Variable Text" pitchFamily="2" charset="0"/>
              </a:rPr>
              <a:t>One morning, the system sends the following notifications:</a:t>
            </a:r>
          </a:p>
          <a:p>
            <a:endParaRPr lang="en-GB" sz="1600" dirty="0">
              <a:latin typeface="Segoe UI Variable Text" pitchFamily="2" charset="0"/>
            </a:endParaRPr>
          </a:p>
          <a:p>
            <a:pPr marL="285750" indent="-285750">
              <a:buFont typeface="Arial" panose="020B0604020202020204" pitchFamily="34" charset="0"/>
              <a:buChar char="•"/>
            </a:pPr>
            <a:r>
              <a:rPr lang="en-GB" sz="1600" b="1" dirty="0">
                <a:latin typeface="Segoe UI Variable Text" pitchFamily="2" charset="0"/>
              </a:rPr>
              <a:t>Notification A:</a:t>
            </a:r>
            <a:r>
              <a:rPr lang="en-GB" sz="1600" dirty="0">
                <a:latin typeface="Segoe UI Variable Text" pitchFamily="2" charset="0"/>
              </a:rPr>
              <a:t> “It’s unusually hot in the garden today. Adjusting cooling system.”</a:t>
            </a:r>
          </a:p>
          <a:p>
            <a:pPr marL="285750" indent="-285750">
              <a:buFont typeface="Arial" panose="020B0604020202020204" pitchFamily="34" charset="0"/>
              <a:buChar char="•"/>
            </a:pPr>
            <a:r>
              <a:rPr lang="en-GB" sz="1600" b="1" dirty="0">
                <a:latin typeface="Segoe UI Variable Text" pitchFamily="2" charset="0"/>
              </a:rPr>
              <a:t>Notification B:</a:t>
            </a:r>
            <a:r>
              <a:rPr lang="en-GB" sz="1600" dirty="0">
                <a:latin typeface="Segoe UI Variable Text" pitchFamily="2" charset="0"/>
              </a:rPr>
              <a:t> “The sunlight is too low near the plant beds. Turning on artificial lights.”</a:t>
            </a:r>
          </a:p>
          <a:p>
            <a:pPr marL="285750" indent="-285750">
              <a:buFont typeface="Arial" panose="020B0604020202020204" pitchFamily="34" charset="0"/>
              <a:buChar char="•"/>
            </a:pPr>
            <a:r>
              <a:rPr lang="en-GB" sz="1600" b="1" dirty="0">
                <a:latin typeface="Segoe UI Variable Text" pitchFamily="2" charset="0"/>
              </a:rPr>
              <a:t>Notification C:</a:t>
            </a:r>
            <a:r>
              <a:rPr lang="en-GB" sz="1600" dirty="0">
                <a:latin typeface="Segoe UI Variable Text" pitchFamily="2" charset="0"/>
              </a:rPr>
              <a:t> “Someone or something moved near the garden area. Security alert activated.”</a:t>
            </a:r>
          </a:p>
          <a:p>
            <a:pPr marL="285750" indent="-285750">
              <a:buFont typeface="Arial" panose="020B0604020202020204" pitchFamily="34" charset="0"/>
              <a:buChar char="•"/>
            </a:pPr>
            <a:r>
              <a:rPr lang="en-GB" sz="1600" b="1" dirty="0">
                <a:latin typeface="Segoe UI Variable Text" pitchFamily="2" charset="0"/>
              </a:rPr>
              <a:t>Notification D:</a:t>
            </a:r>
            <a:r>
              <a:rPr lang="en-GB" sz="1600" dirty="0">
                <a:latin typeface="Segoe UI Variable Text" pitchFamily="2" charset="0"/>
              </a:rPr>
              <a:t> “Humidity is dropping. Watering system activated to prevent plants from drying out.”</a:t>
            </a:r>
          </a:p>
          <a:p>
            <a:pPr marL="285750" indent="-285750">
              <a:buFont typeface="Arial" panose="020B0604020202020204" pitchFamily="34" charset="0"/>
              <a:buChar char="•"/>
            </a:pPr>
            <a:r>
              <a:rPr lang="en-GB" sz="1600" b="1" dirty="0">
                <a:latin typeface="Segoe UI Variable Text" pitchFamily="2" charset="0"/>
              </a:rPr>
              <a:t>Notification E:</a:t>
            </a:r>
            <a:r>
              <a:rPr lang="en-GB" sz="1600" dirty="0">
                <a:latin typeface="Segoe UI Variable Text" pitchFamily="2" charset="0"/>
              </a:rPr>
              <a:t> “Air pressure is dropping rapidly. Possible storm approaching.”</a:t>
            </a:r>
          </a:p>
          <a:p>
            <a:pPr marL="285750" indent="-285750">
              <a:buFont typeface="Arial" panose="020B0604020202020204" pitchFamily="34" charset="0"/>
              <a:buChar char="•"/>
            </a:pPr>
            <a:r>
              <a:rPr lang="en-GB" sz="1600" b="1" dirty="0">
                <a:latin typeface="Segoe UI Variable Text" pitchFamily="2" charset="0"/>
              </a:rPr>
              <a:t>Notification F:</a:t>
            </a:r>
            <a:r>
              <a:rPr lang="en-GB" sz="1600" dirty="0">
                <a:latin typeface="Segoe UI Variable Text" pitchFamily="2" charset="0"/>
              </a:rPr>
              <a:t> “Soil pH level is outside the ideal range. Nutrient balance adjusted.”</a:t>
            </a:r>
          </a:p>
          <a:p>
            <a:endParaRPr lang="en-GB" sz="1600" dirty="0">
              <a:latin typeface="Segoe UI Variable Text" pitchFamily="2" charset="0"/>
              <a:cs typeface="Segoe UI" panose="020B0502040204020203" pitchFamily="34" charset="0"/>
            </a:endParaRPr>
          </a:p>
        </p:txBody>
      </p:sp>
      <p:sp>
        <p:nvSpPr>
          <p:cNvPr id="4" name="Rectangle 3">
            <a:extLst>
              <a:ext uri="{FF2B5EF4-FFF2-40B4-BE49-F238E27FC236}">
                <a16:creationId xmlns:a16="http://schemas.microsoft.com/office/drawing/2014/main" id="{DC93441E-F02E-1B35-218A-282273F01B2A}"/>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6 </a:t>
            </a:r>
          </a:p>
        </p:txBody>
      </p:sp>
      <p:sp>
        <p:nvSpPr>
          <p:cNvPr id="7" name="TextBox 6">
            <a:extLst>
              <a:ext uri="{FF2B5EF4-FFF2-40B4-BE49-F238E27FC236}">
                <a16:creationId xmlns:a16="http://schemas.microsoft.com/office/drawing/2014/main" id="{917E2019-3EA6-CDBD-5906-602C0B986BC9}"/>
              </a:ext>
            </a:extLst>
          </p:cNvPr>
          <p:cNvSpPr txBox="1"/>
          <p:nvPr/>
        </p:nvSpPr>
        <p:spPr>
          <a:xfrm>
            <a:off x="6217978" y="1215568"/>
            <a:ext cx="5532474" cy="83099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a:t>
            </a:r>
          </a:p>
          <a:p>
            <a:r>
              <a:rPr lang="en-GB" sz="1600" dirty="0">
                <a:latin typeface="Segoe UI Variable Text" pitchFamily="2" charset="0"/>
                <a:cs typeface="Segoe UI" panose="020B0502040204020203" pitchFamily="34" charset="0"/>
              </a:rPr>
              <a:t>In the table below identify the correct sensor from each notification and its purpose. </a:t>
            </a:r>
          </a:p>
        </p:txBody>
      </p:sp>
      <p:graphicFrame>
        <p:nvGraphicFramePr>
          <p:cNvPr id="3" name="Table 2">
            <a:extLst>
              <a:ext uri="{FF2B5EF4-FFF2-40B4-BE49-F238E27FC236}">
                <a16:creationId xmlns:a16="http://schemas.microsoft.com/office/drawing/2014/main" id="{841E3515-B174-5001-F4FC-ECC3DD40B3F8}"/>
              </a:ext>
            </a:extLst>
          </p:cNvPr>
          <p:cNvGraphicFramePr>
            <a:graphicFrameLocks noGrp="1"/>
          </p:cNvGraphicFramePr>
          <p:nvPr>
            <p:extLst>
              <p:ext uri="{D42A27DB-BD31-4B8C-83A1-F6EECF244321}">
                <p14:modId xmlns:p14="http://schemas.microsoft.com/office/powerpoint/2010/main" val="1318061263"/>
              </p:ext>
            </p:extLst>
          </p:nvPr>
        </p:nvGraphicFramePr>
        <p:xfrm>
          <a:off x="6283842" y="2301747"/>
          <a:ext cx="5400746" cy="3479800"/>
        </p:xfrm>
        <a:graphic>
          <a:graphicData uri="http://schemas.openxmlformats.org/drawingml/2006/table">
            <a:tbl>
              <a:tblPr firstRow="1" bandRow="1">
                <a:tableStyleId>{5940675A-B579-460E-94D1-54222C63F5DA}</a:tableStyleId>
              </a:tblPr>
              <a:tblGrid>
                <a:gridCol w="1215272">
                  <a:extLst>
                    <a:ext uri="{9D8B030D-6E8A-4147-A177-3AD203B41FA5}">
                      <a16:colId xmlns:a16="http://schemas.microsoft.com/office/drawing/2014/main" val="3557534052"/>
                    </a:ext>
                  </a:extLst>
                </a:gridCol>
                <a:gridCol w="1370135">
                  <a:extLst>
                    <a:ext uri="{9D8B030D-6E8A-4147-A177-3AD203B41FA5}">
                      <a16:colId xmlns:a16="http://schemas.microsoft.com/office/drawing/2014/main" val="2136274211"/>
                    </a:ext>
                  </a:extLst>
                </a:gridCol>
                <a:gridCol w="2815339">
                  <a:extLst>
                    <a:ext uri="{9D8B030D-6E8A-4147-A177-3AD203B41FA5}">
                      <a16:colId xmlns:a16="http://schemas.microsoft.com/office/drawing/2014/main" val="3702094067"/>
                    </a:ext>
                  </a:extLst>
                </a:gridCol>
              </a:tblGrid>
              <a:tr h="370840">
                <a:tc>
                  <a:txBody>
                    <a:bodyPr/>
                    <a:lstStyle/>
                    <a:p>
                      <a:r>
                        <a:rPr lang="en-GB" sz="1400" b="1" dirty="0">
                          <a:latin typeface="Segoe UI Variable Text" pitchFamily="2" charset="0"/>
                        </a:rPr>
                        <a:t>Notification </a:t>
                      </a:r>
                    </a:p>
                  </a:txBody>
                  <a:tcPr>
                    <a:solidFill>
                      <a:schemeClr val="bg1">
                        <a:lumMod val="95000"/>
                      </a:schemeClr>
                    </a:solidFill>
                  </a:tcPr>
                </a:tc>
                <a:tc>
                  <a:txBody>
                    <a:bodyPr/>
                    <a:lstStyle/>
                    <a:p>
                      <a:r>
                        <a:rPr lang="en-GB" sz="1400" b="1" dirty="0">
                          <a:latin typeface="Segoe UI Variable Text" pitchFamily="2" charset="0"/>
                        </a:rPr>
                        <a:t>Sensor</a:t>
                      </a:r>
                    </a:p>
                  </a:txBody>
                  <a:tcPr>
                    <a:solidFill>
                      <a:schemeClr val="bg1">
                        <a:lumMod val="95000"/>
                      </a:schemeClr>
                    </a:solidFill>
                  </a:tcPr>
                </a:tc>
                <a:tc>
                  <a:txBody>
                    <a:bodyPr/>
                    <a:lstStyle/>
                    <a:p>
                      <a:r>
                        <a:rPr lang="en-GB" sz="1400" b="1" dirty="0">
                          <a:latin typeface="Segoe UI Variable Text" pitchFamily="2" charset="0"/>
                        </a:rPr>
                        <a:t>Purpose</a:t>
                      </a:r>
                    </a:p>
                  </a:txBody>
                  <a:tcPr>
                    <a:solidFill>
                      <a:schemeClr val="bg1">
                        <a:lumMod val="95000"/>
                      </a:schemeClr>
                    </a:solidFill>
                  </a:tcPr>
                </a:tc>
                <a:extLst>
                  <a:ext uri="{0D108BD9-81ED-4DB2-BD59-A6C34878D82A}">
                    <a16:rowId xmlns:a16="http://schemas.microsoft.com/office/drawing/2014/main" val="3212143112"/>
                  </a:ext>
                </a:extLst>
              </a:tr>
              <a:tr h="370840">
                <a:tc>
                  <a:txBody>
                    <a:bodyPr/>
                    <a:lstStyle/>
                    <a:p>
                      <a:r>
                        <a:rPr lang="en-GB" sz="1400" dirty="0">
                          <a:latin typeface="Segoe UI Variable Text" pitchFamily="2" charset="0"/>
                        </a:rPr>
                        <a:t>A</a:t>
                      </a:r>
                    </a:p>
                  </a:txBody>
                  <a:tcPr/>
                </a:tc>
                <a:tc>
                  <a:txBody>
                    <a:bodyPr/>
                    <a:lstStyle/>
                    <a:p>
                      <a:r>
                        <a:rPr lang="en-GB" sz="1400" dirty="0">
                          <a:latin typeface="Segoe UI Variable Text" pitchFamily="2" charset="0"/>
                        </a:rPr>
                        <a:t>Temperature</a:t>
                      </a:r>
                    </a:p>
                  </a:txBody>
                  <a:tcPr/>
                </a:tc>
                <a:tc>
                  <a:txBody>
                    <a:bodyPr/>
                    <a:lstStyle/>
                    <a:p>
                      <a:r>
                        <a:rPr lang="en-GB" sz="1400" dirty="0">
                          <a:latin typeface="Segoe UI Variable Text" pitchFamily="2" charset="0"/>
                        </a:rPr>
                        <a:t>Monitors heat; triggers cooling if too hot.</a:t>
                      </a:r>
                    </a:p>
                  </a:txBody>
                  <a:tcPr/>
                </a:tc>
                <a:extLst>
                  <a:ext uri="{0D108BD9-81ED-4DB2-BD59-A6C34878D82A}">
                    <a16:rowId xmlns:a16="http://schemas.microsoft.com/office/drawing/2014/main" val="3079500582"/>
                  </a:ext>
                </a:extLst>
              </a:tr>
              <a:tr h="370840">
                <a:tc>
                  <a:txBody>
                    <a:bodyPr/>
                    <a:lstStyle/>
                    <a:p>
                      <a:r>
                        <a:rPr lang="en-GB" sz="1400" dirty="0">
                          <a:latin typeface="Segoe UI Variable Text" pitchFamily="2" charset="0"/>
                        </a:rPr>
                        <a:t>B</a:t>
                      </a:r>
                    </a:p>
                  </a:txBody>
                  <a:tcPr/>
                </a:tc>
                <a:tc>
                  <a:txBody>
                    <a:bodyPr/>
                    <a:lstStyle/>
                    <a:p>
                      <a:r>
                        <a:rPr lang="en-GB" sz="1400" dirty="0">
                          <a:latin typeface="Segoe UI Variable Text" pitchFamily="2" charset="0"/>
                        </a:rPr>
                        <a:t>Light</a:t>
                      </a:r>
                    </a:p>
                  </a:txBody>
                  <a:tcPr/>
                </a:tc>
                <a:tc>
                  <a:txBody>
                    <a:bodyPr/>
                    <a:lstStyle/>
                    <a:p>
                      <a:r>
                        <a:rPr lang="en-GB" sz="1400" dirty="0">
                          <a:latin typeface="Segoe UI Variable Text" pitchFamily="2" charset="0"/>
                        </a:rPr>
                        <a:t>Measures light intensity; turns on artificial lights.</a:t>
                      </a:r>
                    </a:p>
                  </a:txBody>
                  <a:tcPr/>
                </a:tc>
                <a:extLst>
                  <a:ext uri="{0D108BD9-81ED-4DB2-BD59-A6C34878D82A}">
                    <a16:rowId xmlns:a16="http://schemas.microsoft.com/office/drawing/2014/main" val="1222516953"/>
                  </a:ext>
                </a:extLst>
              </a:tr>
              <a:tr h="370840">
                <a:tc>
                  <a:txBody>
                    <a:bodyPr/>
                    <a:lstStyle/>
                    <a:p>
                      <a:r>
                        <a:rPr lang="en-GB" sz="1400" dirty="0">
                          <a:latin typeface="Segoe UI Variable Text" pitchFamily="2" charset="0"/>
                        </a:rPr>
                        <a:t>C</a:t>
                      </a:r>
                    </a:p>
                  </a:txBody>
                  <a:tcPr/>
                </a:tc>
                <a:tc>
                  <a:txBody>
                    <a:bodyPr/>
                    <a:lstStyle/>
                    <a:p>
                      <a:r>
                        <a:rPr lang="en-GB" sz="1400" dirty="0">
                          <a:latin typeface="Segoe UI Variable Text" pitchFamily="2" charset="0"/>
                        </a:rPr>
                        <a:t>Infrared</a:t>
                      </a:r>
                    </a:p>
                  </a:txBody>
                  <a:tcPr/>
                </a:tc>
                <a:tc>
                  <a:txBody>
                    <a:bodyPr/>
                    <a:lstStyle/>
                    <a:p>
                      <a:r>
                        <a:rPr lang="en-GB" sz="1400" dirty="0">
                          <a:latin typeface="Segoe UI Variable Text" pitchFamily="2" charset="0"/>
                        </a:rPr>
                        <a:t>Detects motion; triggers security alert.</a:t>
                      </a:r>
                    </a:p>
                  </a:txBody>
                  <a:tcPr/>
                </a:tc>
                <a:extLst>
                  <a:ext uri="{0D108BD9-81ED-4DB2-BD59-A6C34878D82A}">
                    <a16:rowId xmlns:a16="http://schemas.microsoft.com/office/drawing/2014/main" val="1220169054"/>
                  </a:ext>
                </a:extLst>
              </a:tr>
              <a:tr h="370840">
                <a:tc>
                  <a:txBody>
                    <a:bodyPr/>
                    <a:lstStyle/>
                    <a:p>
                      <a:r>
                        <a:rPr lang="en-GB" sz="1400" dirty="0">
                          <a:latin typeface="Segoe UI Variable Text" pitchFamily="2" charset="0"/>
                        </a:rPr>
                        <a:t>D</a:t>
                      </a:r>
                    </a:p>
                  </a:txBody>
                  <a:tcPr/>
                </a:tc>
                <a:tc>
                  <a:txBody>
                    <a:bodyPr/>
                    <a:lstStyle/>
                    <a:p>
                      <a:r>
                        <a:rPr lang="en-GB" sz="1400" dirty="0">
                          <a:latin typeface="Segoe UI Variable Text" pitchFamily="2" charset="0"/>
                        </a:rPr>
                        <a:t>Humidity</a:t>
                      </a:r>
                    </a:p>
                  </a:txBody>
                  <a:tcPr/>
                </a:tc>
                <a:tc>
                  <a:txBody>
                    <a:bodyPr/>
                    <a:lstStyle/>
                    <a:p>
                      <a:r>
                        <a:rPr lang="en-GB" sz="1400" dirty="0">
                          <a:latin typeface="Segoe UI Variable Text" pitchFamily="2" charset="0"/>
                        </a:rPr>
                        <a:t>Monitors air moisture; activates watering system.</a:t>
                      </a:r>
                    </a:p>
                  </a:txBody>
                  <a:tcPr/>
                </a:tc>
                <a:extLst>
                  <a:ext uri="{0D108BD9-81ED-4DB2-BD59-A6C34878D82A}">
                    <a16:rowId xmlns:a16="http://schemas.microsoft.com/office/drawing/2014/main" val="591208359"/>
                  </a:ext>
                </a:extLst>
              </a:tr>
              <a:tr h="370840">
                <a:tc>
                  <a:txBody>
                    <a:bodyPr/>
                    <a:lstStyle/>
                    <a:p>
                      <a:r>
                        <a:rPr lang="en-GB" sz="1400" dirty="0">
                          <a:latin typeface="Segoe UI Variable Text" pitchFamily="2" charset="0"/>
                        </a:rPr>
                        <a:t>E</a:t>
                      </a:r>
                    </a:p>
                  </a:txBody>
                  <a:tcPr/>
                </a:tc>
                <a:tc>
                  <a:txBody>
                    <a:bodyPr/>
                    <a:lstStyle/>
                    <a:p>
                      <a:r>
                        <a:rPr lang="en-GB" sz="1400" dirty="0">
                          <a:latin typeface="Segoe UI Variable Text" pitchFamily="2" charset="0"/>
                        </a:rPr>
                        <a:t>Pressure</a:t>
                      </a:r>
                    </a:p>
                  </a:txBody>
                  <a:tcPr/>
                </a:tc>
                <a:tc>
                  <a:txBody>
                    <a:bodyPr/>
                    <a:lstStyle/>
                    <a:p>
                      <a:r>
                        <a:rPr lang="en-GB" sz="1400" dirty="0">
                          <a:latin typeface="Segoe UI Variable Text" pitchFamily="2" charset="0"/>
                        </a:rPr>
                        <a:t>Measures atmospheric pressure; warns of storms</a:t>
                      </a:r>
                    </a:p>
                  </a:txBody>
                  <a:tcPr/>
                </a:tc>
                <a:extLst>
                  <a:ext uri="{0D108BD9-81ED-4DB2-BD59-A6C34878D82A}">
                    <a16:rowId xmlns:a16="http://schemas.microsoft.com/office/drawing/2014/main" val="3470633193"/>
                  </a:ext>
                </a:extLst>
              </a:tr>
              <a:tr h="370840">
                <a:tc>
                  <a:txBody>
                    <a:bodyPr/>
                    <a:lstStyle/>
                    <a:p>
                      <a:r>
                        <a:rPr lang="en-GB" sz="1400" dirty="0">
                          <a:latin typeface="Segoe UI Variable Text" pitchFamily="2" charset="0"/>
                        </a:rPr>
                        <a:t>F</a:t>
                      </a:r>
                    </a:p>
                  </a:txBody>
                  <a:tcPr/>
                </a:tc>
                <a:tc>
                  <a:txBody>
                    <a:bodyPr/>
                    <a:lstStyle/>
                    <a:p>
                      <a:r>
                        <a:rPr lang="en-GB" sz="1400" dirty="0">
                          <a:latin typeface="Segoe UI Variable Text" pitchFamily="2" charset="0"/>
                        </a:rPr>
                        <a:t>PH levels</a:t>
                      </a:r>
                    </a:p>
                  </a:txBody>
                  <a:tcPr/>
                </a:tc>
                <a:tc>
                  <a:txBody>
                    <a:bodyPr/>
                    <a:lstStyle/>
                    <a:p>
                      <a:r>
                        <a:rPr lang="en-GB" sz="1400" dirty="0">
                          <a:latin typeface="Segoe UI Variable Text" pitchFamily="2" charset="0"/>
                        </a:rPr>
                        <a:t>Measures soil acidity/alkalinity; adjusts nutrients.</a:t>
                      </a:r>
                    </a:p>
                  </a:txBody>
                  <a:tcPr/>
                </a:tc>
                <a:extLst>
                  <a:ext uri="{0D108BD9-81ED-4DB2-BD59-A6C34878D82A}">
                    <a16:rowId xmlns:a16="http://schemas.microsoft.com/office/drawing/2014/main" val="638781680"/>
                  </a:ext>
                </a:extLst>
              </a:tr>
            </a:tbl>
          </a:graphicData>
        </a:graphic>
      </p:graphicFrame>
    </p:spTree>
    <p:extLst>
      <p:ext uri="{BB962C8B-B14F-4D97-AF65-F5344CB8AC3E}">
        <p14:creationId xmlns:p14="http://schemas.microsoft.com/office/powerpoint/2010/main" val="4267453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83962-2120-8C1F-921E-15CAC693E3F5}"/>
            </a:ext>
          </a:extLst>
        </p:cNvPr>
        <p:cNvGrpSpPr/>
        <p:nvPr/>
      </p:nvGrpSpPr>
      <p:grpSpPr>
        <a:xfrm>
          <a:off x="0" y="0"/>
          <a:ext cx="0" cy="0"/>
          <a:chOff x="0" y="0"/>
          <a:chExt cx="0" cy="0"/>
        </a:xfrm>
      </p:grpSpPr>
      <p:pic>
        <p:nvPicPr>
          <p:cNvPr id="6" name="Picture 2" descr="Generated image">
            <a:extLst>
              <a:ext uri="{FF2B5EF4-FFF2-40B4-BE49-F238E27FC236}">
                <a16:creationId xmlns:a16="http://schemas.microsoft.com/office/drawing/2014/main" id="{B3B00A77-1984-7523-49BB-C6607546756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369" t="41660" r="64830" b="22225"/>
          <a:stretch>
            <a:fillRect/>
          </a:stretch>
        </p:blipFill>
        <p:spPr bwMode="auto">
          <a:xfrm>
            <a:off x="7075255" y="2006790"/>
            <a:ext cx="1760400" cy="142221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Generated image">
            <a:extLst>
              <a:ext uri="{FF2B5EF4-FFF2-40B4-BE49-F238E27FC236}">
                <a16:creationId xmlns:a16="http://schemas.microsoft.com/office/drawing/2014/main" id="{0A610A88-2033-39BC-A084-F135C15E2F8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4716" t="4778" r="5227" b="59797"/>
          <a:stretch>
            <a:fillRect/>
          </a:stretch>
        </p:blipFill>
        <p:spPr bwMode="auto">
          <a:xfrm>
            <a:off x="5113541" y="2015169"/>
            <a:ext cx="1818407" cy="142874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Generated image">
            <a:extLst>
              <a:ext uri="{FF2B5EF4-FFF2-40B4-BE49-F238E27FC236}">
                <a16:creationId xmlns:a16="http://schemas.microsoft.com/office/drawing/2014/main" id="{B4C949EB-08A8-0288-FBE6-AC5DB394AD5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451" t="5999" r="37099" b="60646"/>
          <a:stretch>
            <a:fillRect/>
          </a:stretch>
        </p:blipFill>
        <p:spPr bwMode="auto">
          <a:xfrm>
            <a:off x="3239196" y="1975296"/>
            <a:ext cx="1760400" cy="142602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Generated image">
            <a:extLst>
              <a:ext uri="{FF2B5EF4-FFF2-40B4-BE49-F238E27FC236}">
                <a16:creationId xmlns:a16="http://schemas.microsoft.com/office/drawing/2014/main" id="{2EF6FD3A-2A4A-D0B7-BAC3-B4E7C1CB0F0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368" t="4778" r="66977" b="59055"/>
          <a:stretch>
            <a:fillRect/>
          </a:stretch>
        </p:blipFill>
        <p:spPr bwMode="auto">
          <a:xfrm>
            <a:off x="1463165" y="1950473"/>
            <a:ext cx="1760400" cy="153484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B59DA72-6DF1-F1EB-5C6E-D3D85F4B606D}"/>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7 </a:t>
            </a:r>
          </a:p>
        </p:txBody>
      </p:sp>
      <p:sp>
        <p:nvSpPr>
          <p:cNvPr id="7" name="TextBox 6">
            <a:extLst>
              <a:ext uri="{FF2B5EF4-FFF2-40B4-BE49-F238E27FC236}">
                <a16:creationId xmlns:a16="http://schemas.microsoft.com/office/drawing/2014/main" id="{2C799C97-C0F0-2C32-F9AB-A8CA86C37204}"/>
              </a:ext>
            </a:extLst>
          </p:cNvPr>
          <p:cNvSpPr txBox="1"/>
          <p:nvPr/>
        </p:nvSpPr>
        <p:spPr>
          <a:xfrm>
            <a:off x="121534" y="1063831"/>
            <a:ext cx="8575897" cy="584775"/>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a:t>
            </a:r>
          </a:p>
          <a:p>
            <a:r>
              <a:rPr lang="en-GB" sz="1600" dirty="0">
                <a:latin typeface="Segoe UI Variable Text" pitchFamily="2" charset="0"/>
                <a:cs typeface="Segoe UI" panose="020B0502040204020203" pitchFamily="34" charset="0"/>
              </a:rPr>
              <a:t>In the boxes below, describe each type of printer (How do they work, what they do)</a:t>
            </a:r>
          </a:p>
        </p:txBody>
      </p:sp>
      <p:pic>
        <p:nvPicPr>
          <p:cNvPr id="5" name="Picture 2" descr="Generated image">
            <a:extLst>
              <a:ext uri="{FF2B5EF4-FFF2-40B4-BE49-F238E27FC236}">
                <a16:creationId xmlns:a16="http://schemas.microsoft.com/office/drawing/2014/main" id="{F25C1A4C-CCC8-455D-07B2-99379C7AF29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375" t="40587" r="33690" b="23297"/>
          <a:stretch>
            <a:fillRect/>
          </a:stretch>
        </p:blipFill>
        <p:spPr bwMode="auto">
          <a:xfrm>
            <a:off x="8949600" y="2015169"/>
            <a:ext cx="1760400" cy="137009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CB01A838-DC92-BFC7-3064-CA7732C4735E}"/>
              </a:ext>
            </a:extLst>
          </p:cNvPr>
          <p:cNvSpPr/>
          <p:nvPr/>
        </p:nvSpPr>
        <p:spPr>
          <a:xfrm>
            <a:off x="1335728" y="3633669"/>
            <a:ext cx="1760400" cy="2280058"/>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An inkjet printer works by spraying tiny droplets of liquid ink directly onto paper to form an image or text.</a:t>
            </a:r>
          </a:p>
        </p:txBody>
      </p:sp>
      <p:sp>
        <p:nvSpPr>
          <p:cNvPr id="13" name="Rectangle 12">
            <a:extLst>
              <a:ext uri="{FF2B5EF4-FFF2-40B4-BE49-F238E27FC236}">
                <a16:creationId xmlns:a16="http://schemas.microsoft.com/office/drawing/2014/main" id="{4534BFD4-B797-E5B9-FA7B-E888DB3354A8}"/>
              </a:ext>
            </a:extLst>
          </p:cNvPr>
          <p:cNvSpPr/>
          <p:nvPr/>
        </p:nvSpPr>
        <p:spPr>
          <a:xfrm>
            <a:off x="3239196" y="3633669"/>
            <a:ext cx="1760400" cy="2280060"/>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Uses toner instead of ink and commonly used by businesses and organisations</a:t>
            </a:r>
          </a:p>
        </p:txBody>
      </p:sp>
      <p:sp>
        <p:nvSpPr>
          <p:cNvPr id="15" name="Rectangle 14">
            <a:extLst>
              <a:ext uri="{FF2B5EF4-FFF2-40B4-BE49-F238E27FC236}">
                <a16:creationId xmlns:a16="http://schemas.microsoft.com/office/drawing/2014/main" id="{E3EF2C73-DC5B-AEB5-501F-46388D38AA31}"/>
              </a:ext>
            </a:extLst>
          </p:cNvPr>
          <p:cNvSpPr/>
          <p:nvPr/>
        </p:nvSpPr>
        <p:spPr>
          <a:xfrm>
            <a:off x="5142664" y="3633669"/>
            <a:ext cx="1760400" cy="2280060"/>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Uses small pins on the print head that hit against an ink-soaked ribbon to make a mark on the paper.</a:t>
            </a:r>
          </a:p>
        </p:txBody>
      </p:sp>
      <p:sp>
        <p:nvSpPr>
          <p:cNvPr id="16" name="Rectangle 15">
            <a:extLst>
              <a:ext uri="{FF2B5EF4-FFF2-40B4-BE49-F238E27FC236}">
                <a16:creationId xmlns:a16="http://schemas.microsoft.com/office/drawing/2014/main" id="{746C5CB6-6F7D-FA87-53D0-07CE82E4C2FB}"/>
              </a:ext>
            </a:extLst>
          </p:cNvPr>
          <p:cNvSpPr/>
          <p:nvPr/>
        </p:nvSpPr>
        <p:spPr>
          <a:xfrm>
            <a:off x="7046132" y="3633669"/>
            <a:ext cx="1760400" cy="2280060"/>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Prints large scale drawings such as maps.</a:t>
            </a:r>
          </a:p>
        </p:txBody>
      </p:sp>
      <p:sp>
        <p:nvSpPr>
          <p:cNvPr id="17" name="Rectangle 16">
            <a:extLst>
              <a:ext uri="{FF2B5EF4-FFF2-40B4-BE49-F238E27FC236}">
                <a16:creationId xmlns:a16="http://schemas.microsoft.com/office/drawing/2014/main" id="{A9A8F94A-CEFA-11BF-C00F-52533D5C887A}"/>
              </a:ext>
            </a:extLst>
          </p:cNvPr>
          <p:cNvSpPr/>
          <p:nvPr/>
        </p:nvSpPr>
        <p:spPr>
          <a:xfrm>
            <a:off x="8949600" y="3633668"/>
            <a:ext cx="1760400" cy="2280059"/>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Uses heat to print onto materials other than paper.</a:t>
            </a:r>
          </a:p>
          <a:p>
            <a:pPr algn="ctr"/>
            <a:r>
              <a:rPr lang="en-GB" sz="1600" dirty="0">
                <a:solidFill>
                  <a:schemeClr val="tx1"/>
                </a:solidFill>
                <a:latin typeface="Segoe UI Variable Text" pitchFamily="2" charset="0"/>
                <a:cs typeface="Segoe UI" panose="020B0502040204020203" pitchFamily="34" charset="0"/>
              </a:rPr>
              <a:t>Suitable to be printed on plastics, fabric and card.</a:t>
            </a:r>
          </a:p>
        </p:txBody>
      </p:sp>
    </p:spTree>
    <p:extLst>
      <p:ext uri="{BB962C8B-B14F-4D97-AF65-F5344CB8AC3E}">
        <p14:creationId xmlns:p14="http://schemas.microsoft.com/office/powerpoint/2010/main" val="38923613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328</TotalTime>
  <Words>1365</Words>
  <Application>Microsoft Office PowerPoint</Application>
  <PresentationFormat>Widescreen</PresentationFormat>
  <Paragraphs>150</Paragraphs>
  <Slides>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Aptos</vt:lpstr>
      <vt:lpstr>Aptos Display</vt:lpstr>
      <vt:lpstr>Arial</vt:lpstr>
      <vt:lpstr>Segoe UI</vt:lpstr>
      <vt:lpstr>Segoe UI Black</vt:lpstr>
      <vt:lpstr>Segoe UI Variable Display Semib</vt:lpstr>
      <vt:lpstr>Segoe UI Variable Text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Corbett, DC (Staff, Parks House)</dc:creator>
  <cp:lastModifiedBy>Simply Teach</cp:lastModifiedBy>
  <cp:revision>19</cp:revision>
  <dcterms:created xsi:type="dcterms:W3CDTF">2025-03-08T16:00:29Z</dcterms:created>
  <dcterms:modified xsi:type="dcterms:W3CDTF">2025-09-04T20:46:15Z</dcterms:modified>
</cp:coreProperties>
</file>